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1" r:id="rId5"/>
    <p:sldId id="262" r:id="rId6"/>
    <p:sldId id="263" r:id="rId7"/>
    <p:sldId id="265" r:id="rId8"/>
    <p:sldId id="264" r:id="rId9"/>
    <p:sldId id="266" r:id="rId10"/>
    <p:sldId id="267" r:id="rId11"/>
    <p:sldId id="268" r:id="rId12"/>
    <p:sldId id="269" r:id="rId13"/>
    <p:sldId id="274" r:id="rId14"/>
    <p:sldId id="270" r:id="rId15"/>
    <p:sldId id="272" r:id="rId16"/>
    <p:sldId id="271" r:id="rId17"/>
    <p:sldId id="273" r:id="rId18"/>
    <p:sldId id="275" r:id="rId19"/>
    <p:sldId id="276" r:id="rId20"/>
    <p:sldId id="277" r:id="rId21"/>
    <p:sldId id="278" r:id="rId22"/>
    <p:sldId id="279" r:id="rId23"/>
    <p:sldId id="282" r:id="rId24"/>
    <p:sldId id="281" r:id="rId25"/>
    <p:sldId id="280" r:id="rId26"/>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1" d="100"/>
          <a:sy n="81" d="100"/>
        </p:scale>
        <p:origin x="31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l-GR" smtClean="0"/>
              <a:t>Στυλ κύριου τίτλου</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smtClean="0"/>
              <a:t>Στυλ κύριου υπότιτλου</a:t>
            </a:r>
            <a:endParaRPr lang="en-US" dirty="0"/>
          </a:p>
        </p:txBody>
      </p:sp>
      <p:sp>
        <p:nvSpPr>
          <p:cNvPr id="4" name="Date Placeholder 3"/>
          <p:cNvSpPr>
            <a:spLocks noGrp="1"/>
          </p:cNvSpPr>
          <p:nvPr>
            <p:ph type="dt" sz="half" idx="10"/>
          </p:nvPr>
        </p:nvSpPr>
        <p:spPr/>
        <p:txBody>
          <a:bodyPr/>
          <a:lstStyle/>
          <a:p>
            <a:fld id="{D0AD1583-5E9E-4731-9312-10264687C731}" type="datetimeFigureOut">
              <a:rPr lang="el-GR" smtClean="0"/>
              <a:t>3/6/2018</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a:xfrm>
            <a:off x="9255346" y="2750337"/>
            <a:ext cx="1171888" cy="1356442"/>
          </a:xfrm>
        </p:spPr>
        <p:txBody>
          <a:bodyPr/>
          <a:lstStyle/>
          <a:p>
            <a:fld id="{61A3E517-8143-49C0-8A23-578E498C1FF6}" type="slidenum">
              <a:rPr lang="el-GR" smtClean="0"/>
              <a:t>‹#›</a:t>
            </a:fld>
            <a:endParaRPr lang="el-GR"/>
          </a:p>
        </p:txBody>
      </p:sp>
    </p:spTree>
    <p:extLst>
      <p:ext uri="{BB962C8B-B14F-4D97-AF65-F5344CB8AC3E}">
        <p14:creationId xmlns:p14="http://schemas.microsoft.com/office/powerpoint/2010/main" val="13068805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Πανοραμική εικόνα με λεζάντα">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l-GR" smtClean="0"/>
              <a:t>Στυλ κύριου τίτλου</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D0AD1583-5E9E-4731-9312-10264687C731}" type="datetimeFigureOut">
              <a:rPr lang="el-GR" smtClean="0"/>
              <a:t>3/6/2018</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a:xfrm>
            <a:off x="10729455" y="4711309"/>
            <a:ext cx="1154151" cy="1090789"/>
          </a:xfrm>
        </p:spPr>
        <p:txBody>
          <a:bodyPr/>
          <a:lstStyle/>
          <a:p>
            <a:fld id="{61A3E517-8143-49C0-8A23-578E498C1FF6}" type="slidenum">
              <a:rPr lang="el-GR" smtClean="0"/>
              <a:t>‹#›</a:t>
            </a:fld>
            <a:endParaRPr lang="el-GR"/>
          </a:p>
        </p:txBody>
      </p:sp>
    </p:spTree>
    <p:extLst>
      <p:ext uri="{BB962C8B-B14F-4D97-AF65-F5344CB8AC3E}">
        <p14:creationId xmlns:p14="http://schemas.microsoft.com/office/powerpoint/2010/main" val="20828781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l-GR" smtClean="0"/>
              <a:t>Στυλ κύριου τίτλου</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D0AD1583-5E9E-4731-9312-10264687C731}" type="datetimeFigureOut">
              <a:rPr lang="el-GR" smtClean="0"/>
              <a:t>3/6/2018</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a:xfrm>
            <a:off x="10729455" y="4711615"/>
            <a:ext cx="1154151" cy="1090789"/>
          </a:xfrm>
        </p:spPr>
        <p:txBody>
          <a:bodyPr/>
          <a:lstStyle/>
          <a:p>
            <a:fld id="{61A3E517-8143-49C0-8A23-578E498C1FF6}" type="slidenum">
              <a:rPr lang="el-GR" smtClean="0"/>
              <a:t>‹#›</a:t>
            </a:fld>
            <a:endParaRPr lang="el-GR"/>
          </a:p>
        </p:txBody>
      </p:sp>
    </p:spTree>
    <p:extLst>
      <p:ext uri="{BB962C8B-B14F-4D97-AF65-F5344CB8AC3E}">
        <p14:creationId xmlns:p14="http://schemas.microsoft.com/office/powerpoint/2010/main" val="5459674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l-GR" smtClean="0"/>
              <a:t>Στυλ κύριου τίτλου</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D0AD1583-5E9E-4731-9312-10264687C731}" type="datetimeFigureOut">
              <a:rPr lang="el-GR" smtClean="0"/>
              <a:t>3/6/2018</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a:xfrm>
            <a:off x="10729455" y="4709925"/>
            <a:ext cx="1154151" cy="1090789"/>
          </a:xfrm>
        </p:spPr>
        <p:txBody>
          <a:bodyPr/>
          <a:lstStyle/>
          <a:p>
            <a:fld id="{61A3E517-8143-49C0-8A23-578E498C1FF6}" type="slidenum">
              <a:rPr lang="el-GR" smtClean="0"/>
              <a:t>‹#›</a:t>
            </a:fld>
            <a:endParaRPr lang="el-GR"/>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19135181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l-GR" smtClean="0"/>
              <a:t>Στυλ κύριου τίτλου</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D0AD1583-5E9E-4731-9312-10264687C731}" type="datetimeFigureOut">
              <a:rPr lang="el-GR" smtClean="0"/>
              <a:t>3/6/2018</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a:xfrm>
            <a:off x="10729455" y="4709925"/>
            <a:ext cx="1154151" cy="1090789"/>
          </a:xfrm>
        </p:spPr>
        <p:txBody>
          <a:bodyPr/>
          <a:lstStyle/>
          <a:p>
            <a:fld id="{61A3E517-8143-49C0-8A23-578E498C1FF6}" type="slidenum">
              <a:rPr lang="el-GR" smtClean="0"/>
              <a:t>‹#›</a:t>
            </a:fld>
            <a:endParaRPr lang="el-GR"/>
          </a:p>
        </p:txBody>
      </p:sp>
    </p:spTree>
    <p:extLst>
      <p:ext uri="{BB962C8B-B14F-4D97-AF65-F5344CB8AC3E}">
        <p14:creationId xmlns:p14="http://schemas.microsoft.com/office/powerpoint/2010/main" val="24724620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στήλες">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l-GR" smtClean="0"/>
              <a:t>Στυλ κύριου τίτλου</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3" name="Date Placeholder 2"/>
          <p:cNvSpPr>
            <a:spLocks noGrp="1"/>
          </p:cNvSpPr>
          <p:nvPr>
            <p:ph type="dt" sz="half" idx="10"/>
          </p:nvPr>
        </p:nvSpPr>
        <p:spPr/>
        <p:txBody>
          <a:bodyPr/>
          <a:lstStyle/>
          <a:p>
            <a:fld id="{D0AD1583-5E9E-4731-9312-10264687C731}" type="datetimeFigureOut">
              <a:rPr lang="el-GR" smtClean="0"/>
              <a:t>3/6/2018</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61A3E517-8143-49C0-8A23-578E498C1FF6}" type="slidenum">
              <a:rPr lang="el-GR" smtClean="0"/>
              <a:t>‹#›</a:t>
            </a:fld>
            <a:endParaRPr lang="el-GR"/>
          </a:p>
        </p:txBody>
      </p:sp>
    </p:spTree>
    <p:extLst>
      <p:ext uri="{BB962C8B-B14F-4D97-AF65-F5344CB8AC3E}">
        <p14:creationId xmlns:p14="http://schemas.microsoft.com/office/powerpoint/2010/main" val="33603863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Στήλη 3 εικόνων">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l-GR" smtClean="0"/>
              <a:t>Στυλ κύριου τίτλου</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smtClean="0"/>
              <a:t>Κάντε κλικ στο εικονίδιο για να προσθέσετε εικόνα</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smtClean="0"/>
              <a:t>Κάντε κλικ στο εικονίδιο για να προσθέσετε εικόνα</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smtClean="0"/>
              <a:t>Κάντε κλικ στο εικονίδιο για να προσθέσετε εικόνα</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3" name="Date Placeholder 2"/>
          <p:cNvSpPr>
            <a:spLocks noGrp="1"/>
          </p:cNvSpPr>
          <p:nvPr>
            <p:ph type="dt" sz="half" idx="10"/>
          </p:nvPr>
        </p:nvSpPr>
        <p:spPr/>
        <p:txBody>
          <a:bodyPr/>
          <a:lstStyle/>
          <a:p>
            <a:fld id="{D0AD1583-5E9E-4731-9312-10264687C731}" type="datetimeFigureOut">
              <a:rPr lang="el-GR" smtClean="0"/>
              <a:t>3/6/2018</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61A3E517-8143-49C0-8A23-578E498C1FF6}" type="slidenum">
              <a:rPr lang="el-GR" smtClean="0"/>
              <a:t>‹#›</a:t>
            </a:fld>
            <a:endParaRPr lang="el-GR"/>
          </a:p>
        </p:txBody>
      </p:sp>
    </p:spTree>
    <p:extLst>
      <p:ext uri="{BB962C8B-B14F-4D97-AF65-F5344CB8AC3E}">
        <p14:creationId xmlns:p14="http://schemas.microsoft.com/office/powerpoint/2010/main" val="19741629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l-GR" smtClean="0"/>
              <a:t>Στυλ κύριου τίτλου</a:t>
            </a:r>
            <a:endParaRPr lang="en-US" dirty="0"/>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D0AD1583-5E9E-4731-9312-10264687C731}" type="datetimeFigureOut">
              <a:rPr lang="el-GR" smtClean="0"/>
              <a:t>3/6/2018</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61A3E517-8143-49C0-8A23-578E498C1FF6}" type="slidenum">
              <a:rPr lang="el-GR" smtClean="0"/>
              <a:t>‹#›</a:t>
            </a:fld>
            <a:endParaRPr lang="el-GR"/>
          </a:p>
        </p:txBody>
      </p:sp>
    </p:spTree>
    <p:extLst>
      <p:ext uri="{BB962C8B-B14F-4D97-AF65-F5344CB8AC3E}">
        <p14:creationId xmlns:p14="http://schemas.microsoft.com/office/powerpoint/2010/main" val="37558479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7" name="Rectangle 6"/>
          <p:cNvSpPr/>
          <p:nvPr/>
        </p:nvSpPr>
        <p:spPr>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l-GR" smtClean="0"/>
              <a:t>Στυλ κύριου τίτλου</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D0AD1583-5E9E-4731-9312-10264687C731}" type="datetimeFigureOut">
              <a:rPr lang="el-GR" smtClean="0"/>
              <a:t>3/6/2018</a:t>
            </a:fld>
            <a:endParaRPr lang="el-GR"/>
          </a:p>
        </p:txBody>
      </p:sp>
      <p:sp>
        <p:nvSpPr>
          <p:cNvPr id="5" name="Footer Placeholder 4"/>
          <p:cNvSpPr>
            <a:spLocks noGrp="1"/>
          </p:cNvSpPr>
          <p:nvPr>
            <p:ph type="ftr" sz="quarter" idx="11"/>
          </p:nvPr>
        </p:nvSpPr>
        <p:spPr>
          <a:xfrm>
            <a:off x="680321" y="5936188"/>
            <a:ext cx="6126805" cy="365125"/>
          </a:xfrm>
        </p:spPr>
        <p:txBody>
          <a:bodyPr/>
          <a:lstStyle/>
          <a:p>
            <a:endParaRPr lang="el-GR"/>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1A3E517-8143-49C0-8A23-578E498C1FF6}" type="slidenum">
              <a:rPr lang="el-GR" smtClean="0"/>
              <a:t>‹#›</a:t>
            </a:fld>
            <a:endParaRPr lang="el-GR"/>
          </a:p>
        </p:txBody>
      </p:sp>
    </p:spTree>
    <p:extLst>
      <p:ext uri="{BB962C8B-B14F-4D97-AF65-F5344CB8AC3E}">
        <p14:creationId xmlns:p14="http://schemas.microsoft.com/office/powerpoint/2010/main" val="13050373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l-GR" smtClean="0"/>
              <a:t>Στυλ κύριου τίτλου</a:t>
            </a:r>
            <a:endParaRPr lang="en-US" dirty="0"/>
          </a:p>
        </p:txBody>
      </p:sp>
      <p:sp>
        <p:nvSpPr>
          <p:cNvPr id="3" name="Content Placeholder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D0AD1583-5E9E-4731-9312-10264687C731}" type="datetimeFigureOut">
              <a:rPr lang="el-GR" smtClean="0"/>
              <a:t>3/6/2018</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61A3E517-8143-49C0-8A23-578E498C1FF6}" type="slidenum">
              <a:rPr lang="el-GR" smtClean="0"/>
              <a:t>‹#›</a:t>
            </a:fld>
            <a:endParaRPr lang="el-GR"/>
          </a:p>
        </p:txBody>
      </p:sp>
    </p:spTree>
    <p:extLst>
      <p:ext uri="{BB962C8B-B14F-4D97-AF65-F5344CB8AC3E}">
        <p14:creationId xmlns:p14="http://schemas.microsoft.com/office/powerpoint/2010/main" val="26302735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l-GR" smtClean="0"/>
              <a:t>Στυλ κύριου τίτλου</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D0AD1583-5E9E-4731-9312-10264687C731}" type="datetimeFigureOut">
              <a:rPr lang="el-GR" smtClean="0"/>
              <a:t>3/6/2018</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a:xfrm>
            <a:off x="10729455" y="2869895"/>
            <a:ext cx="1154151" cy="1090789"/>
          </a:xfrm>
        </p:spPr>
        <p:txBody>
          <a:bodyPr/>
          <a:lstStyle/>
          <a:p>
            <a:fld id="{61A3E517-8143-49C0-8A23-578E498C1FF6}" type="slidenum">
              <a:rPr lang="el-GR" smtClean="0"/>
              <a:t>‹#›</a:t>
            </a:fld>
            <a:endParaRPr lang="el-GR"/>
          </a:p>
        </p:txBody>
      </p:sp>
    </p:spTree>
    <p:extLst>
      <p:ext uri="{BB962C8B-B14F-4D97-AF65-F5344CB8AC3E}">
        <p14:creationId xmlns:p14="http://schemas.microsoft.com/office/powerpoint/2010/main" val="33231537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l-GR" smtClean="0"/>
              <a:t>Στυλ κύριου τίτλου</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Date Placeholder 4"/>
          <p:cNvSpPr>
            <a:spLocks noGrp="1"/>
          </p:cNvSpPr>
          <p:nvPr>
            <p:ph type="dt" sz="half" idx="10"/>
          </p:nvPr>
        </p:nvSpPr>
        <p:spPr/>
        <p:txBody>
          <a:bodyPr/>
          <a:lstStyle/>
          <a:p>
            <a:fld id="{D0AD1583-5E9E-4731-9312-10264687C731}" type="datetimeFigureOut">
              <a:rPr lang="el-GR" smtClean="0"/>
              <a:t>3/6/2018</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61A3E517-8143-49C0-8A23-578E498C1FF6}" type="slidenum">
              <a:rPr lang="el-GR" smtClean="0"/>
              <a:t>‹#›</a:t>
            </a:fld>
            <a:endParaRPr lang="el-GR"/>
          </a:p>
        </p:txBody>
      </p:sp>
    </p:spTree>
    <p:extLst>
      <p:ext uri="{BB962C8B-B14F-4D97-AF65-F5344CB8AC3E}">
        <p14:creationId xmlns:p14="http://schemas.microsoft.com/office/powerpoint/2010/main" val="37215029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l-GR" smtClean="0"/>
              <a:t>Στυλ κύριου τίτλου</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680322" y="3030008"/>
            <a:ext cx="4698355" cy="2906179"/>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5594123" y="3030008"/>
            <a:ext cx="4700059" cy="2906179"/>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7" name="Date Placeholder 6"/>
          <p:cNvSpPr>
            <a:spLocks noGrp="1"/>
          </p:cNvSpPr>
          <p:nvPr>
            <p:ph type="dt" sz="half" idx="10"/>
          </p:nvPr>
        </p:nvSpPr>
        <p:spPr/>
        <p:txBody>
          <a:bodyPr/>
          <a:lstStyle/>
          <a:p>
            <a:fld id="{D0AD1583-5E9E-4731-9312-10264687C731}" type="datetimeFigureOut">
              <a:rPr lang="el-GR" smtClean="0"/>
              <a:t>3/6/2018</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61A3E517-8143-49C0-8A23-578E498C1FF6}" type="slidenum">
              <a:rPr lang="el-GR" smtClean="0"/>
              <a:t>‹#›</a:t>
            </a:fld>
            <a:endParaRPr lang="el-GR"/>
          </a:p>
        </p:txBody>
      </p:sp>
    </p:spTree>
    <p:extLst>
      <p:ext uri="{BB962C8B-B14F-4D97-AF65-F5344CB8AC3E}">
        <p14:creationId xmlns:p14="http://schemas.microsoft.com/office/powerpoint/2010/main" val="10302500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l-GR" smtClean="0"/>
              <a:t>Στυλ κύριου τίτλου</a:t>
            </a:r>
            <a:endParaRPr lang="en-US" dirty="0"/>
          </a:p>
        </p:txBody>
      </p:sp>
      <p:sp>
        <p:nvSpPr>
          <p:cNvPr id="3" name="Date Placeholder 2"/>
          <p:cNvSpPr>
            <a:spLocks noGrp="1"/>
          </p:cNvSpPr>
          <p:nvPr>
            <p:ph type="dt" sz="half" idx="10"/>
          </p:nvPr>
        </p:nvSpPr>
        <p:spPr/>
        <p:txBody>
          <a:bodyPr/>
          <a:lstStyle/>
          <a:p>
            <a:fld id="{D0AD1583-5E9E-4731-9312-10264687C731}" type="datetimeFigureOut">
              <a:rPr lang="el-GR" smtClean="0"/>
              <a:t>3/6/2018</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61A3E517-8143-49C0-8A23-578E498C1FF6}" type="slidenum">
              <a:rPr lang="el-GR" smtClean="0"/>
              <a:t>‹#›</a:t>
            </a:fld>
            <a:endParaRPr lang="el-GR"/>
          </a:p>
        </p:txBody>
      </p:sp>
    </p:spTree>
    <p:extLst>
      <p:ext uri="{BB962C8B-B14F-4D97-AF65-F5344CB8AC3E}">
        <p14:creationId xmlns:p14="http://schemas.microsoft.com/office/powerpoint/2010/main" val="40677944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D0AD1583-5E9E-4731-9312-10264687C731}" type="datetimeFigureOut">
              <a:rPr lang="el-GR" smtClean="0"/>
              <a:t>3/6/2018</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61A3E517-8143-49C0-8A23-578E498C1FF6}" type="slidenum">
              <a:rPr lang="el-GR" smtClean="0"/>
              <a:t>‹#›</a:t>
            </a:fld>
            <a:endParaRPr lang="el-GR"/>
          </a:p>
        </p:txBody>
      </p:sp>
    </p:spTree>
    <p:extLst>
      <p:ext uri="{BB962C8B-B14F-4D97-AF65-F5344CB8AC3E}">
        <p14:creationId xmlns:p14="http://schemas.microsoft.com/office/powerpoint/2010/main" val="30218321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l-GR" smtClean="0"/>
              <a:t>Στυλ κύριου τίτλου</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D0AD1583-5E9E-4731-9312-10264687C731}" type="datetimeFigureOut">
              <a:rPr lang="el-GR" smtClean="0"/>
              <a:t>3/6/2018</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61A3E517-8143-49C0-8A23-578E498C1FF6}" type="slidenum">
              <a:rPr lang="el-GR" smtClean="0"/>
              <a:t>‹#›</a:t>
            </a:fld>
            <a:endParaRPr lang="el-GR"/>
          </a:p>
        </p:txBody>
      </p:sp>
    </p:spTree>
    <p:extLst>
      <p:ext uri="{BB962C8B-B14F-4D97-AF65-F5344CB8AC3E}">
        <p14:creationId xmlns:p14="http://schemas.microsoft.com/office/powerpoint/2010/main" val="41373987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l-GR" smtClean="0"/>
              <a:t>Στυλ κύριου τίτλου</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D0AD1583-5E9E-4731-9312-10264687C731}" type="datetimeFigureOut">
              <a:rPr lang="el-GR" smtClean="0"/>
              <a:t>3/6/2018</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61A3E517-8143-49C0-8A23-578E498C1FF6}" type="slidenum">
              <a:rPr lang="el-GR" smtClean="0"/>
              <a:t>‹#›</a:t>
            </a:fld>
            <a:endParaRPr lang="el-GR"/>
          </a:p>
        </p:txBody>
      </p:sp>
    </p:spTree>
    <p:extLst>
      <p:ext uri="{BB962C8B-B14F-4D97-AF65-F5344CB8AC3E}">
        <p14:creationId xmlns:p14="http://schemas.microsoft.com/office/powerpoint/2010/main" val="7158781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l-GR" smtClean="0"/>
              <a:t>Στυλ κύριου τίτλου</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D0AD1583-5E9E-4731-9312-10264687C731}" type="datetimeFigureOut">
              <a:rPr lang="el-GR" smtClean="0"/>
              <a:t>3/6/2018</a:t>
            </a:fld>
            <a:endParaRPr lang="el-GR"/>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1A3E517-8143-49C0-8A23-578E498C1FF6}" type="slidenum">
              <a:rPr lang="el-GR" smtClean="0"/>
              <a:t>‹#›</a:t>
            </a:fld>
            <a:endParaRPr lang="el-GR"/>
          </a:p>
        </p:txBody>
      </p:sp>
    </p:spTree>
    <p:extLst>
      <p:ext uri="{BB962C8B-B14F-4D97-AF65-F5344CB8AC3E}">
        <p14:creationId xmlns:p14="http://schemas.microsoft.com/office/powerpoint/2010/main" val="3406817389"/>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 Target="slide1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lstStyle/>
          <a:p>
            <a:r>
              <a:rPr lang="el-GR" dirty="0" smtClean="0"/>
              <a:t>Υδάτινος κόσμος</a:t>
            </a:r>
            <a:endParaRPr lang="el-GR" dirty="0"/>
          </a:p>
        </p:txBody>
      </p:sp>
      <p:sp>
        <p:nvSpPr>
          <p:cNvPr id="3" name="Υπότιτλος 2"/>
          <p:cNvSpPr>
            <a:spLocks noGrp="1"/>
          </p:cNvSpPr>
          <p:nvPr>
            <p:ph type="subTitle" idx="1"/>
          </p:nvPr>
        </p:nvSpPr>
        <p:spPr>
          <a:xfrm>
            <a:off x="680322" y="4489041"/>
            <a:ext cx="8926816" cy="1662377"/>
          </a:xfrm>
        </p:spPr>
        <p:txBody>
          <a:bodyPr>
            <a:normAutofit/>
          </a:bodyPr>
          <a:lstStyle/>
          <a:p>
            <a:r>
              <a:rPr lang="el-GR" dirty="0" smtClean="0"/>
              <a:t>Η διαχείριση</a:t>
            </a:r>
            <a:r>
              <a:rPr lang="el-GR" dirty="0" smtClean="0"/>
              <a:t> </a:t>
            </a:r>
            <a:r>
              <a:rPr lang="el-GR" dirty="0" smtClean="0"/>
              <a:t>του </a:t>
            </a:r>
            <a:r>
              <a:rPr lang="el-GR" dirty="0" smtClean="0"/>
              <a:t>νερού</a:t>
            </a:r>
          </a:p>
          <a:p>
            <a:endParaRPr lang="el-GR" dirty="0"/>
          </a:p>
          <a:p>
            <a:r>
              <a:rPr lang="el-GR" dirty="0" smtClean="0"/>
              <a:t>Περιβαλλοντική Ομάδα 2</a:t>
            </a:r>
            <a:r>
              <a:rPr lang="el-GR" baseline="30000" dirty="0" smtClean="0"/>
              <a:t>ου</a:t>
            </a:r>
            <a:r>
              <a:rPr lang="el-GR" dirty="0" smtClean="0"/>
              <a:t> Γυμνασίου Καλυβίων 2017-2018</a:t>
            </a:r>
          </a:p>
          <a:p>
            <a:r>
              <a:rPr lang="el-GR" dirty="0" smtClean="0"/>
              <a:t>Υπεύθυνες καθηγήτριες: </a:t>
            </a:r>
            <a:r>
              <a:rPr lang="el-GR" dirty="0" err="1" smtClean="0"/>
              <a:t>Παρασύρη</a:t>
            </a:r>
            <a:r>
              <a:rPr lang="el-GR" dirty="0" smtClean="0"/>
              <a:t> Κυριακή, Κόλλια Στέλλα</a:t>
            </a:r>
            <a:endParaRPr lang="el-GR" dirty="0"/>
          </a:p>
        </p:txBody>
      </p:sp>
    </p:spTree>
    <p:extLst>
      <p:ext uri="{BB962C8B-B14F-4D97-AF65-F5344CB8AC3E}">
        <p14:creationId xmlns:p14="http://schemas.microsoft.com/office/powerpoint/2010/main" val="34102989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title"/>
          </p:nvPr>
        </p:nvSpPr>
        <p:spPr/>
        <p:txBody>
          <a:bodyPr/>
          <a:lstStyle/>
          <a:p>
            <a:r>
              <a:rPr lang="el-GR" dirty="0" smtClean="0"/>
              <a:t>Το νερό στο σπίτι</a:t>
            </a:r>
            <a:endParaRPr lang="el-GR" dirty="0"/>
          </a:p>
        </p:txBody>
      </p:sp>
      <p:sp>
        <p:nvSpPr>
          <p:cNvPr id="6" name="Θέση περιεχομένου 5"/>
          <p:cNvSpPr>
            <a:spLocks noGrp="1"/>
          </p:cNvSpPr>
          <p:nvPr>
            <p:ph idx="1"/>
          </p:nvPr>
        </p:nvSpPr>
        <p:spPr/>
        <p:txBody>
          <a:bodyPr/>
          <a:lstStyle/>
          <a:p>
            <a:pPr marL="0" indent="0">
              <a:buNone/>
            </a:pPr>
            <a:r>
              <a:rPr lang="el-GR" dirty="0" smtClean="0"/>
              <a:t>Ποιες οι χρήσεις του;</a:t>
            </a:r>
            <a:endParaRPr lang="el-GR" dirty="0"/>
          </a:p>
        </p:txBody>
      </p:sp>
      <p:sp>
        <p:nvSpPr>
          <p:cNvPr id="7" name="Οδοντωτό δεξιό βέλος 6">
            <a:hlinkClick r:id="rId2" action="ppaction://hlinksldjump"/>
          </p:cNvPr>
          <p:cNvSpPr/>
          <p:nvPr/>
        </p:nvSpPr>
        <p:spPr>
          <a:xfrm>
            <a:off x="4544704" y="2702257"/>
            <a:ext cx="4121624" cy="1173707"/>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24418150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Το νερό στο σπίτι</a:t>
            </a:r>
          </a:p>
        </p:txBody>
      </p:sp>
      <p:sp>
        <p:nvSpPr>
          <p:cNvPr id="3" name="Θέση περιεχομένου 2"/>
          <p:cNvSpPr>
            <a:spLocks noGrp="1"/>
          </p:cNvSpPr>
          <p:nvPr>
            <p:ph idx="1"/>
          </p:nvPr>
        </p:nvSpPr>
        <p:spPr/>
        <p:txBody>
          <a:bodyPr>
            <a:normAutofit/>
          </a:bodyPr>
          <a:lstStyle/>
          <a:p>
            <a:r>
              <a:rPr lang="el-GR" dirty="0"/>
              <a:t>Ποιες οι χρήσεις του</a:t>
            </a:r>
            <a:r>
              <a:rPr lang="el-GR" dirty="0" smtClean="0"/>
              <a:t>;</a:t>
            </a:r>
          </a:p>
          <a:p>
            <a:pPr marL="0" indent="0">
              <a:buNone/>
            </a:pPr>
            <a:r>
              <a:rPr lang="el-GR" dirty="0" smtClean="0"/>
              <a:t>Υδροποσία, Μαγείρεμα, Καθαριότητα σπιτιού, Προσωπική Υγιεινή</a:t>
            </a:r>
          </a:p>
          <a:p>
            <a:pPr marL="0" indent="0">
              <a:buNone/>
            </a:pPr>
            <a:endParaRPr lang="el-GR" dirty="0"/>
          </a:p>
          <a:p>
            <a:pPr>
              <a:buFont typeface="Symbol" panose="05050102010706020507" pitchFamily="18" charset="2"/>
              <a:buChar char="Þ"/>
            </a:pPr>
            <a:r>
              <a:rPr lang="el-GR" dirty="0" smtClean="0"/>
              <a:t>Το νερό είναι στοιχείο απαραίτητο για το ζην και το ευ ζην  … </a:t>
            </a:r>
            <a:r>
              <a:rPr lang="el-GR" dirty="0" smtClean="0"/>
              <a:t>                                                                 </a:t>
            </a:r>
            <a:endParaRPr lang="el-GR" dirty="0"/>
          </a:p>
        </p:txBody>
      </p:sp>
      <p:pic>
        <p:nvPicPr>
          <p:cNvPr id="4" name="Εικόνα 3"/>
          <p:cNvPicPr>
            <a:picLocks noChangeAspect="1"/>
          </p:cNvPicPr>
          <p:nvPr/>
        </p:nvPicPr>
        <p:blipFill>
          <a:blip r:embed="rId2"/>
          <a:stretch>
            <a:fillRect/>
          </a:stretch>
        </p:blipFill>
        <p:spPr>
          <a:xfrm>
            <a:off x="4334030" y="966491"/>
            <a:ext cx="4151736" cy="1214651"/>
          </a:xfrm>
          <a:prstGeom prst="rect">
            <a:avLst/>
          </a:prstGeom>
        </p:spPr>
      </p:pic>
    </p:spTree>
    <p:extLst>
      <p:ext uri="{BB962C8B-B14F-4D97-AF65-F5344CB8AC3E}">
        <p14:creationId xmlns:p14="http://schemas.microsoft.com/office/powerpoint/2010/main" val="8561563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8200" y="365125"/>
            <a:ext cx="10515600" cy="917765"/>
          </a:xfrm>
        </p:spPr>
        <p:txBody>
          <a:bodyPr>
            <a:normAutofit fontScale="90000"/>
          </a:bodyPr>
          <a:lstStyle/>
          <a:p>
            <a:r>
              <a:rPr lang="el-GR" dirty="0" smtClean="0"/>
              <a:t> </a:t>
            </a:r>
            <a:br>
              <a:rPr lang="el-GR" dirty="0" smtClean="0"/>
            </a:br>
            <a:r>
              <a:rPr lang="el-GR" dirty="0"/>
              <a:t/>
            </a:r>
            <a:br>
              <a:rPr lang="el-GR" dirty="0"/>
            </a:br>
            <a:endParaRPr lang="el-GR" dirty="0"/>
          </a:p>
        </p:txBody>
      </p:sp>
      <p:sp>
        <p:nvSpPr>
          <p:cNvPr id="3" name="Θέση περιεχομένου 2"/>
          <p:cNvSpPr>
            <a:spLocks noGrp="1"/>
          </p:cNvSpPr>
          <p:nvPr>
            <p:ph idx="1"/>
          </p:nvPr>
        </p:nvSpPr>
        <p:spPr>
          <a:xfrm>
            <a:off x="838200" y="1282890"/>
            <a:ext cx="10515600" cy="4894073"/>
          </a:xfrm>
        </p:spPr>
        <p:txBody>
          <a:bodyPr>
            <a:normAutofit/>
          </a:bodyPr>
          <a:lstStyle/>
          <a:p>
            <a:r>
              <a:rPr lang="el-GR" dirty="0"/>
              <a:t>Τα αρχαιολογικά ευρήματα </a:t>
            </a:r>
            <a:r>
              <a:rPr lang="el-GR" dirty="0" smtClean="0"/>
              <a:t>στη Μυκηναϊκή πόλη της Αρχαίας Τίρυνθας, </a:t>
            </a:r>
            <a:r>
              <a:rPr lang="el-GR" dirty="0"/>
              <a:t>αποκαλύπτουν ότι λουτρά και </a:t>
            </a:r>
            <a:r>
              <a:rPr lang="el-GR" dirty="0" smtClean="0"/>
              <a:t>αποχετευτικά </a:t>
            </a:r>
            <a:r>
              <a:rPr lang="el-GR" dirty="0"/>
              <a:t>δίκτυα εμφανίζονται σε ανάκτορα εδώ </a:t>
            </a:r>
            <a:r>
              <a:rPr lang="el-GR" dirty="0" smtClean="0"/>
              <a:t>και 3.000 </a:t>
            </a:r>
            <a:r>
              <a:rPr lang="el-GR" dirty="0"/>
              <a:t>χρόνια. </a:t>
            </a:r>
            <a:endParaRPr lang="el-GR" dirty="0" smtClean="0"/>
          </a:p>
          <a:p>
            <a:endParaRPr lang="el-GR" dirty="0" smtClean="0"/>
          </a:p>
          <a:p>
            <a:r>
              <a:rPr lang="el-GR" dirty="0" smtClean="0"/>
              <a:t>Στο </a:t>
            </a:r>
            <a:r>
              <a:rPr lang="el-GR" dirty="0"/>
              <a:t>παλάτι του Φιλίππου, του πατέρα του Μεγάλου Αλεξάνδρου στη </a:t>
            </a:r>
            <a:r>
              <a:rPr lang="el-GR" b="1" dirty="0"/>
              <a:t>Μακεδονία</a:t>
            </a:r>
            <a:r>
              <a:rPr lang="el-GR" dirty="0"/>
              <a:t>, αλλά και σε αρκετές αρχαίες ελληνικές πόλεις, τα δίκτυα </a:t>
            </a:r>
            <a:r>
              <a:rPr lang="el-GR" dirty="0" smtClean="0"/>
              <a:t>αποχέτευσης </a:t>
            </a:r>
            <a:r>
              <a:rPr lang="el-GR" dirty="0"/>
              <a:t>μαρτυρούν την ευρεία και διαδεδομένη </a:t>
            </a:r>
            <a:r>
              <a:rPr lang="el-GR" dirty="0" smtClean="0"/>
              <a:t>γνώση </a:t>
            </a:r>
            <a:r>
              <a:rPr lang="el-GR" dirty="0"/>
              <a:t>της χρήσης και της διαχείρισης του νερού στην αρχαία Ελλάδα. </a:t>
            </a:r>
            <a:endParaRPr lang="el-GR" dirty="0" smtClean="0"/>
          </a:p>
          <a:p>
            <a:endParaRPr lang="el-GR" dirty="0" smtClean="0"/>
          </a:p>
          <a:p>
            <a:pPr marL="0" indent="0">
              <a:buNone/>
            </a:pPr>
            <a:endParaRPr lang="el-GR" dirty="0"/>
          </a:p>
        </p:txBody>
      </p:sp>
    </p:spTree>
    <p:extLst>
      <p:ext uri="{BB962C8B-B14F-4D97-AF65-F5344CB8AC3E}">
        <p14:creationId xmlns:p14="http://schemas.microsoft.com/office/powerpoint/2010/main" val="36974329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err="1" smtClean="0"/>
              <a:t>Ευπαλίνειο</a:t>
            </a:r>
            <a:r>
              <a:rPr lang="el-GR" dirty="0" smtClean="0"/>
              <a:t> υδραγωγείο Σάμου</a:t>
            </a:r>
            <a:endParaRPr lang="el-GR" dirty="0"/>
          </a:p>
        </p:txBody>
      </p:sp>
      <p:pic>
        <p:nvPicPr>
          <p:cNvPr id="4" name="Θέση περιεχομένου 3"/>
          <p:cNvPicPr>
            <a:picLocks noGrp="1" noChangeAspect="1"/>
          </p:cNvPicPr>
          <p:nvPr>
            <p:ph idx="1"/>
          </p:nvPr>
        </p:nvPicPr>
        <p:blipFill>
          <a:blip r:embed="rId2"/>
          <a:stretch>
            <a:fillRect/>
          </a:stretch>
        </p:blipFill>
        <p:spPr>
          <a:xfrm>
            <a:off x="6081266" y="2129587"/>
            <a:ext cx="5762885" cy="3598863"/>
          </a:xfrm>
          <a:prstGeom prst="rect">
            <a:avLst/>
          </a:prstGeom>
        </p:spPr>
      </p:pic>
      <p:sp>
        <p:nvSpPr>
          <p:cNvPr id="5" name="Ορθογώνιο 4"/>
          <p:cNvSpPr/>
          <p:nvPr/>
        </p:nvSpPr>
        <p:spPr>
          <a:xfrm>
            <a:off x="492370" y="2413338"/>
            <a:ext cx="5120640" cy="2585323"/>
          </a:xfrm>
          <a:prstGeom prst="rect">
            <a:avLst/>
          </a:prstGeom>
        </p:spPr>
        <p:txBody>
          <a:bodyPr wrap="square">
            <a:spAutoFit/>
          </a:bodyPr>
          <a:lstStyle/>
          <a:p>
            <a:r>
              <a:rPr lang="el-GR" dirty="0" smtClean="0"/>
              <a:t>σκοπός </a:t>
            </a:r>
            <a:r>
              <a:rPr lang="el-GR" dirty="0"/>
              <a:t>του ορύγματος ήταν όχι μόνο να μεταφερθεί νερό από την πηγή πίσω από το βουνό προς στην πρωτεύουσα της Σάμου (το σημερινό Πυθαγόρειο), αλλά αυτό να γίνει με τρόπο που δεν ήταν ανιχνεύσιμος από επιδρομείς, οι οποίοι θα μπορούσαν εύκολα, αν έβλεπαν τον επιφανειακό αγωγό, να τον καταστρέψουν και να στερήσουν την πόλη από τον βασικότερο πόρο της.</a:t>
            </a:r>
          </a:p>
        </p:txBody>
      </p:sp>
    </p:spTree>
    <p:extLst>
      <p:ext uri="{BB962C8B-B14F-4D97-AF65-F5344CB8AC3E}">
        <p14:creationId xmlns:p14="http://schemas.microsoft.com/office/powerpoint/2010/main" val="29623617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Αρχαίοι Ρωμαίοι</a:t>
            </a:r>
            <a:endParaRPr lang="el-GR" dirty="0"/>
          </a:p>
        </p:txBody>
      </p:sp>
      <p:sp>
        <p:nvSpPr>
          <p:cNvPr id="3" name="Θέση περιεχομένου 2"/>
          <p:cNvSpPr>
            <a:spLocks noGrp="1"/>
          </p:cNvSpPr>
          <p:nvPr>
            <p:ph idx="1"/>
          </p:nvPr>
        </p:nvSpPr>
        <p:spPr>
          <a:xfrm>
            <a:off x="721057" y="1978925"/>
            <a:ext cx="10515600" cy="4580176"/>
          </a:xfrm>
        </p:spPr>
        <p:txBody>
          <a:bodyPr/>
          <a:lstStyle/>
          <a:p>
            <a:pPr marL="0" indent="0">
              <a:buNone/>
            </a:pPr>
            <a:r>
              <a:rPr lang="el-GR" dirty="0"/>
              <a:t>Αργότερα, οι Ρωμαίοι βελτίωσαν τα δίκτυα ύδρευσης των πόλεων, κατασκευάζοντας υδραγωγεία και συστήματα καναλιών για τη μεταφορά νερού που δημιούργησαν τις προϋποθέσεις για την κατασκευή των περίφημων ρωμαϊκών δημόσιων λουτρών και κρηνών. </a:t>
            </a:r>
          </a:p>
          <a:p>
            <a:pPr marL="0" indent="0">
              <a:buNone/>
            </a:pPr>
            <a:endParaRPr lang="el-GR" dirty="0"/>
          </a:p>
        </p:txBody>
      </p:sp>
      <p:pic>
        <p:nvPicPr>
          <p:cNvPr id="4" name="Εικόνα 3"/>
          <p:cNvPicPr>
            <a:picLocks noChangeAspect="1"/>
          </p:cNvPicPr>
          <p:nvPr/>
        </p:nvPicPr>
        <p:blipFill>
          <a:blip r:embed="rId2"/>
          <a:stretch>
            <a:fillRect/>
          </a:stretch>
        </p:blipFill>
        <p:spPr>
          <a:xfrm>
            <a:off x="1692607" y="3741832"/>
            <a:ext cx="8572500" cy="2486025"/>
          </a:xfrm>
          <a:prstGeom prst="rect">
            <a:avLst/>
          </a:prstGeom>
        </p:spPr>
      </p:pic>
    </p:spTree>
    <p:extLst>
      <p:ext uri="{BB962C8B-B14F-4D97-AF65-F5344CB8AC3E}">
        <p14:creationId xmlns:p14="http://schemas.microsoft.com/office/powerpoint/2010/main" val="15716555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Ρωμαϊκά Υδραγωγεία</a:t>
            </a:r>
            <a:endParaRPr lang="el-GR" dirty="0"/>
          </a:p>
        </p:txBody>
      </p:sp>
      <p:pic>
        <p:nvPicPr>
          <p:cNvPr id="5" name="Θέση περιεχομένου 4"/>
          <p:cNvPicPr>
            <a:picLocks noGrp="1" noChangeAspect="1"/>
          </p:cNvPicPr>
          <p:nvPr>
            <p:ph idx="1"/>
          </p:nvPr>
        </p:nvPicPr>
        <p:blipFill>
          <a:blip r:embed="rId2"/>
          <a:stretch>
            <a:fillRect/>
          </a:stretch>
        </p:blipFill>
        <p:spPr>
          <a:xfrm>
            <a:off x="365760" y="2124223"/>
            <a:ext cx="5391126" cy="3502854"/>
          </a:xfrm>
          <a:prstGeom prst="rect">
            <a:avLst/>
          </a:prstGeom>
        </p:spPr>
      </p:pic>
      <p:pic>
        <p:nvPicPr>
          <p:cNvPr id="6" name="Εικόνα 5"/>
          <p:cNvPicPr>
            <a:picLocks noChangeAspect="1"/>
          </p:cNvPicPr>
          <p:nvPr/>
        </p:nvPicPr>
        <p:blipFill>
          <a:blip r:embed="rId3"/>
          <a:stretch>
            <a:fillRect/>
          </a:stretch>
        </p:blipFill>
        <p:spPr>
          <a:xfrm>
            <a:off x="5894362" y="492369"/>
            <a:ext cx="6149023" cy="5134708"/>
          </a:xfrm>
          <a:prstGeom prst="rect">
            <a:avLst/>
          </a:prstGeom>
        </p:spPr>
      </p:pic>
    </p:spTree>
    <p:extLst>
      <p:ext uri="{BB962C8B-B14F-4D97-AF65-F5344CB8AC3E}">
        <p14:creationId xmlns:p14="http://schemas.microsoft.com/office/powerpoint/2010/main" val="40229210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553711" y="753228"/>
            <a:ext cx="9613861" cy="1080938"/>
          </a:xfrm>
        </p:spPr>
        <p:txBody>
          <a:bodyPr/>
          <a:lstStyle/>
          <a:p>
            <a:r>
              <a:rPr lang="el-GR" dirty="0" smtClean="0"/>
              <a:t>Άραβες &amp; Οθωμανοί</a:t>
            </a:r>
            <a:endParaRPr lang="el-GR" dirty="0"/>
          </a:p>
        </p:txBody>
      </p:sp>
      <p:sp>
        <p:nvSpPr>
          <p:cNvPr id="3" name="Θέση περιεχομένου 2"/>
          <p:cNvSpPr>
            <a:spLocks noGrp="1"/>
          </p:cNvSpPr>
          <p:nvPr>
            <p:ph idx="1"/>
          </p:nvPr>
        </p:nvSpPr>
        <p:spPr>
          <a:xfrm>
            <a:off x="680322" y="1617785"/>
            <a:ext cx="4215235" cy="4318404"/>
          </a:xfrm>
        </p:spPr>
        <p:txBody>
          <a:bodyPr/>
          <a:lstStyle/>
          <a:p>
            <a:pPr marL="0" indent="0">
              <a:buNone/>
            </a:pPr>
            <a:endParaRPr lang="el-GR" dirty="0" smtClean="0"/>
          </a:p>
          <a:p>
            <a:pPr marL="0" indent="0">
              <a:buNone/>
            </a:pPr>
            <a:r>
              <a:rPr lang="el-GR" dirty="0" smtClean="0"/>
              <a:t>Οι μεταγενέστεροι, </a:t>
            </a:r>
            <a:r>
              <a:rPr lang="el-GR" dirty="0"/>
              <a:t>Άραβες και οι Οθωμανοί χρησιμοποίησαν τα συστήματα αυτά για να κατασκευάσουν τα παραδοσιακά τους δημόσια λουτρά και σιντριβάνια, δείγματα της περίφημης αρχιτεκτονικής.</a:t>
            </a:r>
          </a:p>
          <a:p>
            <a:endParaRPr lang="el-GR" dirty="0"/>
          </a:p>
        </p:txBody>
      </p:sp>
      <p:pic>
        <p:nvPicPr>
          <p:cNvPr id="4" name="Εικόνα 3"/>
          <p:cNvPicPr>
            <a:picLocks noChangeAspect="1"/>
          </p:cNvPicPr>
          <p:nvPr/>
        </p:nvPicPr>
        <p:blipFill>
          <a:blip r:embed="rId2"/>
          <a:stretch>
            <a:fillRect/>
          </a:stretch>
        </p:blipFill>
        <p:spPr>
          <a:xfrm>
            <a:off x="4895557" y="1617785"/>
            <a:ext cx="6858000" cy="3846531"/>
          </a:xfrm>
          <a:prstGeom prst="rect">
            <a:avLst/>
          </a:prstGeom>
        </p:spPr>
      </p:pic>
    </p:spTree>
    <p:extLst>
      <p:ext uri="{BB962C8B-B14F-4D97-AF65-F5344CB8AC3E}">
        <p14:creationId xmlns:p14="http://schemas.microsoft.com/office/powerpoint/2010/main" val="134552831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Άραβες &amp; Οθωμανοί</a:t>
            </a:r>
          </a:p>
        </p:txBody>
      </p:sp>
      <p:pic>
        <p:nvPicPr>
          <p:cNvPr id="4" name="Θέση περιεχομένου 3"/>
          <p:cNvPicPr>
            <a:picLocks noGrp="1" noChangeAspect="1"/>
          </p:cNvPicPr>
          <p:nvPr>
            <p:ph idx="1"/>
          </p:nvPr>
        </p:nvPicPr>
        <p:blipFill>
          <a:blip r:embed="rId2"/>
          <a:stretch>
            <a:fillRect/>
          </a:stretch>
        </p:blipFill>
        <p:spPr>
          <a:xfrm>
            <a:off x="225084" y="1999701"/>
            <a:ext cx="5781822" cy="3993136"/>
          </a:xfrm>
          <a:prstGeom prst="rect">
            <a:avLst/>
          </a:prstGeom>
        </p:spPr>
      </p:pic>
      <p:pic>
        <p:nvPicPr>
          <p:cNvPr id="5" name="Εικόνα 4"/>
          <p:cNvPicPr>
            <a:picLocks noChangeAspect="1"/>
          </p:cNvPicPr>
          <p:nvPr/>
        </p:nvPicPr>
        <p:blipFill>
          <a:blip r:embed="rId3"/>
          <a:stretch>
            <a:fillRect/>
          </a:stretch>
        </p:blipFill>
        <p:spPr>
          <a:xfrm>
            <a:off x="6203852" y="753228"/>
            <a:ext cx="5988148" cy="5239609"/>
          </a:xfrm>
          <a:prstGeom prst="rect">
            <a:avLst/>
          </a:prstGeom>
        </p:spPr>
      </p:pic>
    </p:spTree>
    <p:extLst>
      <p:ext uri="{BB962C8B-B14F-4D97-AF65-F5344CB8AC3E}">
        <p14:creationId xmlns:p14="http://schemas.microsoft.com/office/powerpoint/2010/main" val="259337290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Σήμερα:   Ο αγώνας για το νερό</a:t>
            </a:r>
            <a:endParaRPr lang="el-GR" dirty="0"/>
          </a:p>
        </p:txBody>
      </p:sp>
      <p:sp>
        <p:nvSpPr>
          <p:cNvPr id="3" name="Θέση περιεχομένου 2"/>
          <p:cNvSpPr>
            <a:spLocks noGrp="1"/>
          </p:cNvSpPr>
          <p:nvPr>
            <p:ph idx="1"/>
          </p:nvPr>
        </p:nvSpPr>
        <p:spPr>
          <a:xfrm>
            <a:off x="680321" y="2042556"/>
            <a:ext cx="9613861" cy="3893633"/>
          </a:xfrm>
        </p:spPr>
        <p:txBody>
          <a:bodyPr/>
          <a:lstStyle/>
          <a:p>
            <a:pPr marL="0" indent="0">
              <a:buNone/>
            </a:pPr>
            <a:r>
              <a:rPr lang="el-GR" dirty="0" smtClean="0"/>
              <a:t>Σήμερα οι μισές σχεδόν περιοχές του πλανήτη παρουσιάζουν σημαντικές ελλείψεις σε νερό. Οι περιοχές της Μεσογείου που πλήττονται περισσότερο είναι η Μέση Ανατολή και η Βόρεια Αφρική. Ιδιαίτερα υποφέρουν οι περιοχές από την έρημο Σαχάρα και κάτω.</a:t>
            </a:r>
            <a:endParaRPr lang="el-GR" dirty="0"/>
          </a:p>
        </p:txBody>
      </p:sp>
      <p:pic>
        <p:nvPicPr>
          <p:cNvPr id="4" name="Εικόνα 3"/>
          <p:cNvPicPr>
            <a:picLocks noChangeAspect="1"/>
          </p:cNvPicPr>
          <p:nvPr/>
        </p:nvPicPr>
        <p:blipFill>
          <a:blip r:embed="rId2"/>
          <a:stretch>
            <a:fillRect/>
          </a:stretch>
        </p:blipFill>
        <p:spPr>
          <a:xfrm>
            <a:off x="827004" y="3503221"/>
            <a:ext cx="5098783" cy="3063834"/>
          </a:xfrm>
          <a:prstGeom prst="rect">
            <a:avLst/>
          </a:prstGeom>
        </p:spPr>
      </p:pic>
      <p:pic>
        <p:nvPicPr>
          <p:cNvPr id="5" name="Εικόνα 4"/>
          <p:cNvPicPr>
            <a:picLocks noChangeAspect="1"/>
          </p:cNvPicPr>
          <p:nvPr/>
        </p:nvPicPr>
        <p:blipFill>
          <a:blip r:embed="rId3"/>
          <a:stretch>
            <a:fillRect/>
          </a:stretch>
        </p:blipFill>
        <p:spPr>
          <a:xfrm>
            <a:off x="6270171" y="3503221"/>
            <a:ext cx="4800086" cy="3063834"/>
          </a:xfrm>
          <a:prstGeom prst="rect">
            <a:avLst/>
          </a:prstGeom>
        </p:spPr>
      </p:pic>
    </p:spTree>
    <p:extLst>
      <p:ext uri="{BB962C8B-B14F-4D97-AF65-F5344CB8AC3E}">
        <p14:creationId xmlns:p14="http://schemas.microsoft.com/office/powerpoint/2010/main" val="199591765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80321" y="753228"/>
            <a:ext cx="9613861" cy="828522"/>
          </a:xfrm>
        </p:spPr>
        <p:txBody>
          <a:bodyPr/>
          <a:lstStyle/>
          <a:p>
            <a:r>
              <a:rPr lang="el-GR" dirty="0"/>
              <a:t>Σήμερα:   Ο αγώνας για το νερό</a:t>
            </a:r>
          </a:p>
        </p:txBody>
      </p:sp>
      <p:sp>
        <p:nvSpPr>
          <p:cNvPr id="3" name="Θέση περιεχομένου 2"/>
          <p:cNvSpPr>
            <a:spLocks noGrp="1"/>
          </p:cNvSpPr>
          <p:nvPr>
            <p:ph idx="1"/>
          </p:nvPr>
        </p:nvSpPr>
        <p:spPr>
          <a:xfrm>
            <a:off x="427512" y="1733797"/>
            <a:ext cx="11435937" cy="4202392"/>
          </a:xfrm>
        </p:spPr>
        <p:txBody>
          <a:bodyPr/>
          <a:lstStyle/>
          <a:p>
            <a:pPr marL="0" indent="0">
              <a:buNone/>
            </a:pPr>
            <a:r>
              <a:rPr lang="el-GR" dirty="0" smtClean="0"/>
              <a:t>Στην Αίγυπτο το 30% των γυναικών περπατά περισσότερο από μία ώρα κάθε μέρα, για να φτάσει στην πλησιέστερη πηγή νερού. Στη </a:t>
            </a:r>
            <a:r>
              <a:rPr lang="el-GR" dirty="0" err="1" smtClean="0"/>
              <a:t>Μπουργκίνα</a:t>
            </a:r>
            <a:r>
              <a:rPr lang="el-GR" dirty="0" smtClean="0"/>
              <a:t> Φάσο και άλλα μέρη της Αφρικής περπατούν δύο με τρεις ώρες ημερησίως , για να φτάσουν σε λίμνες με στάσιμα νερό. Κουβαλούν στάμνες στο κεφάλι που χωρούν μέχρι 25 λίτρα νερό!</a:t>
            </a:r>
            <a:endParaRPr lang="el-GR" dirty="0"/>
          </a:p>
        </p:txBody>
      </p:sp>
      <p:pic>
        <p:nvPicPr>
          <p:cNvPr id="4" name="Εικόνα 3"/>
          <p:cNvPicPr>
            <a:picLocks noChangeAspect="1"/>
          </p:cNvPicPr>
          <p:nvPr/>
        </p:nvPicPr>
        <p:blipFill>
          <a:blip r:embed="rId2"/>
          <a:stretch>
            <a:fillRect/>
          </a:stretch>
        </p:blipFill>
        <p:spPr>
          <a:xfrm>
            <a:off x="6444342" y="3076142"/>
            <a:ext cx="5229101" cy="3437473"/>
          </a:xfrm>
          <a:prstGeom prst="rect">
            <a:avLst/>
          </a:prstGeom>
        </p:spPr>
      </p:pic>
      <p:pic>
        <p:nvPicPr>
          <p:cNvPr id="5" name="Εικόνα 4"/>
          <p:cNvPicPr>
            <a:picLocks noChangeAspect="1"/>
          </p:cNvPicPr>
          <p:nvPr/>
        </p:nvPicPr>
        <p:blipFill>
          <a:blip r:embed="rId3"/>
          <a:stretch>
            <a:fillRect/>
          </a:stretch>
        </p:blipFill>
        <p:spPr>
          <a:xfrm>
            <a:off x="427512" y="3515096"/>
            <a:ext cx="6016830" cy="2909455"/>
          </a:xfrm>
          <a:prstGeom prst="rect">
            <a:avLst/>
          </a:prstGeom>
        </p:spPr>
      </p:pic>
    </p:spTree>
    <p:extLst>
      <p:ext uri="{BB962C8B-B14F-4D97-AF65-F5344CB8AC3E}">
        <p14:creationId xmlns:p14="http://schemas.microsoft.com/office/powerpoint/2010/main" val="35890705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Συστήματα άρδευσης στην αρχαιότητα ;</a:t>
            </a:r>
            <a:endParaRPr lang="el-GR" dirty="0"/>
          </a:p>
        </p:txBody>
      </p:sp>
      <p:sp>
        <p:nvSpPr>
          <p:cNvPr id="3" name="Θέση περιεχομένου 2"/>
          <p:cNvSpPr>
            <a:spLocks noGrp="1"/>
          </p:cNvSpPr>
          <p:nvPr>
            <p:ph idx="1"/>
          </p:nvPr>
        </p:nvSpPr>
        <p:spPr/>
        <p:txBody>
          <a:bodyPr/>
          <a:lstStyle/>
          <a:p>
            <a:pPr marL="0" indent="0">
              <a:buNone/>
            </a:pPr>
            <a:r>
              <a:rPr lang="el-GR" dirty="0" smtClean="0"/>
              <a:t>Ποτάμια-Λίμνες-Φυσικές πηγές</a:t>
            </a:r>
          </a:p>
          <a:p>
            <a:pPr marL="0" indent="0">
              <a:buNone/>
            </a:pPr>
            <a:r>
              <a:rPr lang="el-GR" dirty="0" smtClean="0"/>
              <a:t>=&gt; Κανάλια</a:t>
            </a:r>
            <a:r>
              <a:rPr lang="en-US" dirty="0" smtClean="0"/>
              <a:t>-</a:t>
            </a:r>
            <a:r>
              <a:rPr lang="el-GR" dirty="0" smtClean="0"/>
              <a:t>Πηγάδια -</a:t>
            </a:r>
            <a:r>
              <a:rPr lang="en-US" dirty="0" err="1" smtClean="0"/>
              <a:t>Qanats</a:t>
            </a:r>
            <a:endParaRPr lang="el-GR" dirty="0"/>
          </a:p>
        </p:txBody>
      </p:sp>
    </p:spTree>
    <p:extLst>
      <p:ext uri="{BB962C8B-B14F-4D97-AF65-F5344CB8AC3E}">
        <p14:creationId xmlns:p14="http://schemas.microsoft.com/office/powerpoint/2010/main" val="144177024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Ο αγώνας για το νερό</a:t>
            </a:r>
            <a:endParaRPr lang="el-GR" dirty="0"/>
          </a:p>
        </p:txBody>
      </p:sp>
      <p:sp>
        <p:nvSpPr>
          <p:cNvPr id="3" name="Θέση περιεχομένου 2"/>
          <p:cNvSpPr>
            <a:spLocks noGrp="1"/>
          </p:cNvSpPr>
          <p:nvPr>
            <p:ph idx="1"/>
          </p:nvPr>
        </p:nvSpPr>
        <p:spPr/>
        <p:txBody>
          <a:bodyPr/>
          <a:lstStyle/>
          <a:p>
            <a:pPr>
              <a:buFont typeface="Wingdings" panose="05000000000000000000" pitchFamily="2" charset="2"/>
              <a:buChar char="Ø"/>
            </a:pPr>
            <a:r>
              <a:rPr lang="el-GR" dirty="0" smtClean="0"/>
              <a:t>Περισσότερο από 1 δισεκατομμύριο άνθρωποι δεν έχουν πρόσβαση σε ασφαλές πόσιμο νερό</a:t>
            </a:r>
            <a:r>
              <a:rPr lang="el-GR" dirty="0" smtClean="0"/>
              <a:t>!!!</a:t>
            </a:r>
          </a:p>
          <a:p>
            <a:pPr marL="0" indent="0">
              <a:buNone/>
            </a:pPr>
            <a:endParaRPr lang="el-GR" dirty="0" smtClean="0"/>
          </a:p>
          <a:p>
            <a:pPr>
              <a:buFont typeface="Wingdings" panose="05000000000000000000" pitchFamily="2" charset="2"/>
              <a:buChar char="Ø"/>
            </a:pPr>
            <a:r>
              <a:rPr lang="el-GR" dirty="0" smtClean="0"/>
              <a:t>Τα δύο τρίτα του παγκόσμιου πληθυσμού θα αντιμετωπίζουν  κατάσταση έντονης λειψυδρίας μέχρι το 2025.</a:t>
            </a:r>
          </a:p>
          <a:p>
            <a:pPr marL="0" indent="0">
              <a:buNone/>
            </a:pPr>
            <a:endParaRPr lang="el-GR" dirty="0"/>
          </a:p>
        </p:txBody>
      </p:sp>
    </p:spTree>
    <p:extLst>
      <p:ext uri="{BB962C8B-B14F-4D97-AF65-F5344CB8AC3E}">
        <p14:creationId xmlns:p14="http://schemas.microsoft.com/office/powerpoint/2010/main" val="344867792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pic>
        <p:nvPicPr>
          <p:cNvPr id="4" name="Θέση περιεχομένου 3"/>
          <p:cNvPicPr>
            <a:picLocks noGrp="1" noChangeAspect="1"/>
          </p:cNvPicPr>
          <p:nvPr>
            <p:ph idx="1"/>
          </p:nvPr>
        </p:nvPicPr>
        <p:blipFill>
          <a:blip r:embed="rId2"/>
          <a:stretch>
            <a:fillRect/>
          </a:stretch>
        </p:blipFill>
        <p:spPr>
          <a:xfrm>
            <a:off x="680321" y="510640"/>
            <a:ext cx="10458734" cy="5949538"/>
          </a:xfrm>
          <a:prstGeom prst="rect">
            <a:avLst/>
          </a:prstGeom>
        </p:spPr>
      </p:pic>
    </p:spTree>
    <p:extLst>
      <p:ext uri="{BB962C8B-B14F-4D97-AF65-F5344CB8AC3E}">
        <p14:creationId xmlns:p14="http://schemas.microsoft.com/office/powerpoint/2010/main" val="224734332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Δε σπαταλάμε άσκοπα το νερό!!!</a:t>
            </a:r>
            <a:endParaRPr lang="el-GR" dirty="0"/>
          </a:p>
        </p:txBody>
      </p:sp>
      <p:pic>
        <p:nvPicPr>
          <p:cNvPr id="4" name="Θέση περιεχομένου 3"/>
          <p:cNvPicPr>
            <a:picLocks noGrp="1" noChangeAspect="1"/>
          </p:cNvPicPr>
          <p:nvPr>
            <p:ph idx="1"/>
          </p:nvPr>
        </p:nvPicPr>
        <p:blipFill>
          <a:blip r:embed="rId2"/>
          <a:stretch>
            <a:fillRect/>
          </a:stretch>
        </p:blipFill>
        <p:spPr>
          <a:xfrm>
            <a:off x="556884" y="2197707"/>
            <a:ext cx="3492602" cy="4214968"/>
          </a:xfrm>
          <a:prstGeom prst="rect">
            <a:avLst/>
          </a:prstGeom>
        </p:spPr>
      </p:pic>
      <p:pic>
        <p:nvPicPr>
          <p:cNvPr id="5" name="Εικόνα 4"/>
          <p:cNvPicPr>
            <a:picLocks noChangeAspect="1"/>
          </p:cNvPicPr>
          <p:nvPr/>
        </p:nvPicPr>
        <p:blipFill>
          <a:blip r:embed="rId3"/>
          <a:stretch>
            <a:fillRect/>
          </a:stretch>
        </p:blipFill>
        <p:spPr>
          <a:xfrm>
            <a:off x="4786311" y="2557462"/>
            <a:ext cx="6697128" cy="3665208"/>
          </a:xfrm>
          <a:prstGeom prst="rect">
            <a:avLst/>
          </a:prstGeom>
        </p:spPr>
      </p:pic>
    </p:spTree>
    <p:extLst>
      <p:ext uri="{BB962C8B-B14F-4D97-AF65-F5344CB8AC3E}">
        <p14:creationId xmlns:p14="http://schemas.microsoft.com/office/powerpoint/2010/main" val="127005739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80321" y="451262"/>
            <a:ext cx="9613861" cy="1382904"/>
          </a:xfrm>
        </p:spPr>
        <p:txBody>
          <a:bodyPr>
            <a:normAutofit fontScale="90000"/>
          </a:bodyPr>
          <a:lstStyle/>
          <a:p>
            <a:pPr marL="571500" indent="-571500">
              <a:buFont typeface="Wingdings" panose="05000000000000000000" pitchFamily="2" charset="2"/>
              <a:buChar char="Ø"/>
            </a:pPr>
            <a:r>
              <a:rPr lang="el-GR" sz="3200" dirty="0" smtClean="0"/>
              <a:t>Αποκαθιστούμε το συντομότερο τις βλάβες που προκαλούν ακόμα και την πιο μικρή διαρροή νερού εντός και εκτός του σπιτιού μας</a:t>
            </a:r>
            <a:endParaRPr lang="el-GR" sz="3200" dirty="0"/>
          </a:p>
        </p:txBody>
      </p:sp>
      <p:sp>
        <p:nvSpPr>
          <p:cNvPr id="3" name="Θέση περιεχομένου 2"/>
          <p:cNvSpPr>
            <a:spLocks noGrp="1"/>
          </p:cNvSpPr>
          <p:nvPr>
            <p:ph idx="1"/>
          </p:nvPr>
        </p:nvSpPr>
        <p:spPr>
          <a:xfrm>
            <a:off x="249383" y="2256311"/>
            <a:ext cx="11780322" cy="4346369"/>
          </a:xfrm>
        </p:spPr>
        <p:txBody>
          <a:bodyPr>
            <a:normAutofit lnSpcReduction="10000"/>
          </a:bodyPr>
          <a:lstStyle/>
          <a:p>
            <a:endParaRPr lang="el-GR" dirty="0" smtClean="0"/>
          </a:p>
          <a:p>
            <a:endParaRPr lang="el-GR" dirty="0"/>
          </a:p>
          <a:p>
            <a:endParaRPr lang="el-GR" dirty="0" smtClean="0"/>
          </a:p>
          <a:p>
            <a:r>
              <a:rPr lang="el-GR" dirty="0" smtClean="0"/>
              <a:t>Από </a:t>
            </a:r>
            <a:r>
              <a:rPr lang="el-GR" dirty="0"/>
              <a:t>μια βρύση που «ξεχάστηκε» ανοιχτή στο σπίτι ή στον κήπο μας χάνονται περίπου 20L νερού το λεπτό. </a:t>
            </a:r>
            <a:endParaRPr lang="el-GR" dirty="0" smtClean="0"/>
          </a:p>
          <a:p>
            <a:r>
              <a:rPr lang="el-GR" dirty="0" smtClean="0"/>
              <a:t>Μία </a:t>
            </a:r>
            <a:r>
              <a:rPr lang="el-GR" dirty="0"/>
              <a:t>τέτοια βρύση… …σε λιγότερο από 1,5 λεπτό παρέχει αρκετό νερό ώστε να καλυφθούν οι ημερήσιες βασικές ανάγκες ενός ατόμου (25L). …σε μία ώρα γεμίζει 8 μπανιέρες (1.200L). </a:t>
            </a:r>
            <a:endParaRPr lang="el-GR" dirty="0" smtClean="0"/>
          </a:p>
          <a:p>
            <a:r>
              <a:rPr lang="el-GR" dirty="0" smtClean="0"/>
              <a:t>…</a:t>
            </a:r>
            <a:r>
              <a:rPr lang="el-GR" dirty="0"/>
              <a:t>σε τρεις ημέρες περίπου γεμίζει μια πισίνα χωρητικότητας 100m3. Σκεφτείτε όμως ότι η ίδια ποσότητα καθαρού επεξεργασμένου νερού θα μπορούσε να καλύψει τις βασικές ανάγκες μιας επαρχιακής κοινότητας 400 κατοίκων για 10 μέρες! </a:t>
            </a:r>
          </a:p>
        </p:txBody>
      </p:sp>
      <p:pic>
        <p:nvPicPr>
          <p:cNvPr id="4" name="Εικόνα 3"/>
          <p:cNvPicPr>
            <a:picLocks noChangeAspect="1"/>
          </p:cNvPicPr>
          <p:nvPr/>
        </p:nvPicPr>
        <p:blipFill>
          <a:blip r:embed="rId2"/>
          <a:stretch>
            <a:fillRect/>
          </a:stretch>
        </p:blipFill>
        <p:spPr>
          <a:xfrm>
            <a:off x="2658217" y="1834166"/>
            <a:ext cx="3065690" cy="1724025"/>
          </a:xfrm>
          <a:prstGeom prst="rect">
            <a:avLst/>
          </a:prstGeom>
        </p:spPr>
      </p:pic>
      <p:pic>
        <p:nvPicPr>
          <p:cNvPr id="5" name="Εικόνα 4"/>
          <p:cNvPicPr>
            <a:picLocks noChangeAspect="1"/>
          </p:cNvPicPr>
          <p:nvPr/>
        </p:nvPicPr>
        <p:blipFill>
          <a:blip r:embed="rId3"/>
          <a:stretch>
            <a:fillRect/>
          </a:stretch>
        </p:blipFill>
        <p:spPr>
          <a:xfrm>
            <a:off x="5871729" y="1805591"/>
            <a:ext cx="2832883" cy="1752600"/>
          </a:xfrm>
          <a:prstGeom prst="rect">
            <a:avLst/>
          </a:prstGeom>
        </p:spPr>
      </p:pic>
    </p:spTree>
    <p:extLst>
      <p:ext uri="{BB962C8B-B14F-4D97-AF65-F5344CB8AC3E}">
        <p14:creationId xmlns:p14="http://schemas.microsoft.com/office/powerpoint/2010/main" val="413101848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Προτιμούμε το αυτόματο πότισμα με σταγόνες</a:t>
            </a:r>
            <a:endParaRPr lang="el-GR" dirty="0"/>
          </a:p>
        </p:txBody>
      </p:sp>
      <p:pic>
        <p:nvPicPr>
          <p:cNvPr id="4" name="Θέση περιεχομένου 3"/>
          <p:cNvPicPr>
            <a:picLocks noGrp="1" noChangeAspect="1"/>
          </p:cNvPicPr>
          <p:nvPr>
            <p:ph idx="1"/>
          </p:nvPr>
        </p:nvPicPr>
        <p:blipFill>
          <a:blip r:embed="rId2"/>
          <a:stretch>
            <a:fillRect/>
          </a:stretch>
        </p:blipFill>
        <p:spPr>
          <a:xfrm>
            <a:off x="680321" y="2006929"/>
            <a:ext cx="9366203" cy="4239491"/>
          </a:xfrm>
          <a:prstGeom prst="rect">
            <a:avLst/>
          </a:prstGeom>
        </p:spPr>
      </p:pic>
    </p:spTree>
    <p:extLst>
      <p:ext uri="{BB962C8B-B14F-4D97-AF65-F5344CB8AC3E}">
        <p14:creationId xmlns:p14="http://schemas.microsoft.com/office/powerpoint/2010/main" val="138939321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Αποφεύγουμε την άσκοπη σπατάλη νερού!</a:t>
            </a:r>
            <a:endParaRPr lang="el-GR" dirty="0"/>
          </a:p>
        </p:txBody>
      </p:sp>
      <p:pic>
        <p:nvPicPr>
          <p:cNvPr id="4" name="Θέση περιεχομένου 3"/>
          <p:cNvPicPr>
            <a:picLocks noGrp="1" noChangeAspect="1"/>
          </p:cNvPicPr>
          <p:nvPr>
            <p:ph idx="1"/>
          </p:nvPr>
        </p:nvPicPr>
        <p:blipFill>
          <a:blip r:embed="rId2"/>
          <a:stretch>
            <a:fillRect/>
          </a:stretch>
        </p:blipFill>
        <p:spPr>
          <a:xfrm>
            <a:off x="843148" y="2125683"/>
            <a:ext cx="9559635" cy="4358244"/>
          </a:xfrm>
          <a:prstGeom prst="rect">
            <a:avLst/>
          </a:prstGeom>
        </p:spPr>
      </p:pic>
    </p:spTree>
    <p:extLst>
      <p:ext uri="{BB962C8B-B14F-4D97-AF65-F5344CB8AC3E}">
        <p14:creationId xmlns:p14="http://schemas.microsoft.com/office/powerpoint/2010/main" val="30799915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Τίγρης - Ευφράτης</a:t>
            </a:r>
            <a:endParaRPr lang="el-GR" dirty="0"/>
          </a:p>
        </p:txBody>
      </p:sp>
      <p:graphicFrame>
        <p:nvGraphicFramePr>
          <p:cNvPr id="5" name="Πίνακας 4"/>
          <p:cNvGraphicFramePr>
            <a:graphicFrameLocks noGrp="1"/>
          </p:cNvGraphicFramePr>
          <p:nvPr>
            <p:extLst>
              <p:ext uri="{D42A27DB-BD31-4B8C-83A1-F6EECF244321}">
                <p14:modId xmlns:p14="http://schemas.microsoft.com/office/powerpoint/2010/main" val="2774071231"/>
              </p:ext>
            </p:extLst>
          </p:nvPr>
        </p:nvGraphicFramePr>
        <p:xfrm>
          <a:off x="415636" y="1745672"/>
          <a:ext cx="10368370" cy="4114800"/>
        </p:xfrm>
        <a:graphic>
          <a:graphicData uri="http://schemas.openxmlformats.org/drawingml/2006/table">
            <a:tbl>
              <a:tblPr firstRow="1" bandRow="1">
                <a:tableStyleId>{5C22544A-7EE6-4342-B048-85BDC9FD1C3A}</a:tableStyleId>
              </a:tblPr>
              <a:tblGrid>
                <a:gridCol w="5184185"/>
                <a:gridCol w="5184185"/>
              </a:tblGrid>
              <a:tr h="3875571">
                <a:tc>
                  <a:txBody>
                    <a:bodyPr/>
                    <a:lstStyle/>
                    <a:p>
                      <a:pPr marL="342900" indent="-342900">
                        <a:buFont typeface="Wingdings" panose="05000000000000000000" pitchFamily="2" charset="2"/>
                        <a:buChar char="q"/>
                      </a:pPr>
                      <a:r>
                        <a:rPr lang="el-GR" sz="2400" dirty="0" smtClean="0"/>
                        <a:t>Η εκτεταμένη άρδευση άρχισε να εφαρμόζεται ήδη από την αρχαιότητα.</a:t>
                      </a:r>
                    </a:p>
                    <a:p>
                      <a:pPr marL="342900" indent="-342900">
                        <a:buFont typeface="Wingdings" panose="05000000000000000000" pitchFamily="2" charset="2"/>
                        <a:buChar char="q"/>
                      </a:pPr>
                      <a:r>
                        <a:rPr lang="el-GR" sz="2400" dirty="0" smtClean="0"/>
                        <a:t>Οι λαοί της Μεσοποταμίας ανέπτυξαν τον πρώτο μεγάλο πολιτισμό</a:t>
                      </a:r>
                      <a:r>
                        <a:rPr lang="el-GR" sz="2400" baseline="0" dirty="0" smtClean="0"/>
                        <a:t> </a:t>
                      </a:r>
                      <a:r>
                        <a:rPr lang="el-GR" sz="2400" dirty="0" smtClean="0"/>
                        <a:t>στις κοιλάδες των ποταμών Τίγρη και Ευφράτη,</a:t>
                      </a:r>
                    </a:p>
                    <a:p>
                      <a:r>
                        <a:rPr lang="el-GR" sz="2400" dirty="0" smtClean="0"/>
                        <a:t>     ρυθμίζοντας τη ροή τους    </a:t>
                      </a:r>
                    </a:p>
                    <a:p>
                      <a:r>
                        <a:rPr lang="el-GR" sz="2400" dirty="0" smtClean="0"/>
                        <a:t>     κατάλληλα, ώστε να  </a:t>
                      </a:r>
                    </a:p>
                    <a:p>
                      <a:r>
                        <a:rPr lang="el-GR" sz="2400" baseline="0" dirty="0" smtClean="0"/>
                        <a:t>     </a:t>
                      </a:r>
                      <a:r>
                        <a:rPr lang="el-GR" sz="2400" dirty="0" smtClean="0"/>
                        <a:t>αρδεύονται      </a:t>
                      </a:r>
                    </a:p>
                    <a:p>
                      <a:r>
                        <a:rPr lang="el-GR" sz="2400" dirty="0" smtClean="0"/>
                        <a:t>    οι παραπλήσιες εκτάσεις. </a:t>
                      </a:r>
                      <a:endParaRPr lang="el-GR" sz="2400" dirty="0"/>
                    </a:p>
                  </a:txBody>
                  <a:tcPr/>
                </a:tc>
                <a:tc>
                  <a:txBody>
                    <a:bodyPr/>
                    <a:lstStyle/>
                    <a:p>
                      <a:endParaRPr lang="el-GR" dirty="0"/>
                    </a:p>
                  </a:txBody>
                  <a:tcPr/>
                </a:tc>
              </a:tr>
            </a:tbl>
          </a:graphicData>
        </a:graphic>
      </p:graphicFrame>
      <p:pic>
        <p:nvPicPr>
          <p:cNvPr id="4" name="Θέση περιεχομένου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599821" y="1745672"/>
            <a:ext cx="6002253" cy="4121626"/>
          </a:xfrm>
        </p:spPr>
      </p:pic>
    </p:spTree>
    <p:extLst>
      <p:ext uri="{BB962C8B-B14F-4D97-AF65-F5344CB8AC3E}">
        <p14:creationId xmlns:p14="http://schemas.microsoft.com/office/powerpoint/2010/main" val="8803545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sz="3600" b="1" dirty="0" smtClean="0"/>
              <a:t>Αρχαίοι Αιγύπτιοι -</a:t>
            </a:r>
            <a:r>
              <a:rPr lang="el-GR" sz="3600" b="1" dirty="0"/>
              <a:t/>
            </a:r>
            <a:br>
              <a:rPr lang="el-GR" sz="3600" b="1" dirty="0"/>
            </a:br>
            <a:r>
              <a:rPr lang="el-GR" sz="3600" b="1" dirty="0" smtClean="0"/>
              <a:t>Νείλος</a:t>
            </a:r>
            <a:endParaRPr lang="el-GR" sz="3600" b="1" dirty="0"/>
          </a:p>
        </p:txBody>
      </p:sp>
      <p:pic>
        <p:nvPicPr>
          <p:cNvPr id="5" name="Θέση περιεχομένου 4"/>
          <p:cNvPicPr>
            <a:picLocks noGrp="1" noChangeAspect="1"/>
          </p:cNvPicPr>
          <p:nvPr>
            <p:ph idx="1"/>
          </p:nvPr>
        </p:nvPicPr>
        <p:blipFill>
          <a:blip r:embed="rId2"/>
          <a:stretch>
            <a:fillRect/>
          </a:stretch>
        </p:blipFill>
        <p:spPr>
          <a:xfrm>
            <a:off x="5487250" y="0"/>
            <a:ext cx="6598875" cy="6724357"/>
          </a:xfrm>
          <a:prstGeom prst="rect">
            <a:avLst/>
          </a:prstGeom>
        </p:spPr>
      </p:pic>
      <p:sp>
        <p:nvSpPr>
          <p:cNvPr id="4" name="Θέση κειμένου 3"/>
          <p:cNvSpPr>
            <a:spLocks noGrp="1"/>
          </p:cNvSpPr>
          <p:nvPr>
            <p:ph type="body" sz="half" idx="2"/>
          </p:nvPr>
        </p:nvSpPr>
        <p:spPr>
          <a:xfrm>
            <a:off x="839788" y="2057400"/>
            <a:ext cx="4769442" cy="3811588"/>
          </a:xfrm>
        </p:spPr>
        <p:txBody>
          <a:bodyPr>
            <a:noAutofit/>
          </a:bodyPr>
          <a:lstStyle/>
          <a:p>
            <a:r>
              <a:rPr lang="el-GR" sz="2800" dirty="0"/>
              <a:t>Τ</a:t>
            </a:r>
            <a:r>
              <a:rPr lang="el-GR" sz="2800" dirty="0" smtClean="0"/>
              <a:t>α νερά που υπερχείλιζαν από το Νείλο στα χωράφια διαβιβάζονται μέσα από κανάλια στα χωράφια και στις παρακείμενες κοιλάδες, ελέγχοντας έτσι τις πλημμύρες του Νείλου. </a:t>
            </a:r>
          </a:p>
          <a:p>
            <a:r>
              <a:rPr lang="el-GR" sz="2800" dirty="0" smtClean="0"/>
              <a:t>=&gt; Η λάσπη εμπλούτιζε το έδαφος κάνοντάς το πιο εύφορο…</a:t>
            </a:r>
            <a:endParaRPr lang="el-GR" sz="2800" dirty="0"/>
          </a:p>
        </p:txBody>
      </p:sp>
    </p:spTree>
    <p:extLst>
      <p:ext uri="{BB962C8B-B14F-4D97-AF65-F5344CB8AC3E}">
        <p14:creationId xmlns:p14="http://schemas.microsoft.com/office/powerpoint/2010/main" val="37201974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Αρχαία Περσία</a:t>
            </a:r>
            <a:br>
              <a:rPr lang="el-GR" dirty="0" smtClean="0"/>
            </a:br>
            <a:r>
              <a:rPr lang="en-US" dirty="0" err="1" smtClean="0"/>
              <a:t>Qanats</a:t>
            </a:r>
            <a:endParaRPr lang="el-GR" dirty="0"/>
          </a:p>
        </p:txBody>
      </p:sp>
      <p:pic>
        <p:nvPicPr>
          <p:cNvPr id="7" name="Θέση περιεχομένου 6"/>
          <p:cNvPicPr>
            <a:picLocks noGrp="1" noChangeAspect="1"/>
          </p:cNvPicPr>
          <p:nvPr>
            <p:ph idx="1"/>
          </p:nvPr>
        </p:nvPicPr>
        <p:blipFill>
          <a:blip r:embed="rId2"/>
          <a:stretch>
            <a:fillRect/>
          </a:stretch>
        </p:blipFill>
        <p:spPr>
          <a:xfrm>
            <a:off x="6019800" y="-245661"/>
            <a:ext cx="6172200" cy="6223379"/>
          </a:xfrm>
          <a:prstGeom prst="rect">
            <a:avLst/>
          </a:prstGeom>
        </p:spPr>
      </p:pic>
      <p:sp>
        <p:nvSpPr>
          <p:cNvPr id="4" name="Θέση κειμένου 3"/>
          <p:cNvSpPr>
            <a:spLocks noGrp="1"/>
          </p:cNvSpPr>
          <p:nvPr>
            <p:ph type="body" sz="half" idx="2"/>
          </p:nvPr>
        </p:nvSpPr>
        <p:spPr/>
        <p:txBody>
          <a:bodyPr/>
          <a:lstStyle/>
          <a:p>
            <a:endParaRPr lang="el-GR" dirty="0"/>
          </a:p>
        </p:txBody>
      </p:sp>
      <p:pic>
        <p:nvPicPr>
          <p:cNvPr id="8" name="Εικόνα 7"/>
          <p:cNvPicPr>
            <a:picLocks noChangeAspect="1"/>
          </p:cNvPicPr>
          <p:nvPr/>
        </p:nvPicPr>
        <p:blipFill>
          <a:blip r:embed="rId3"/>
          <a:stretch>
            <a:fillRect/>
          </a:stretch>
        </p:blipFill>
        <p:spPr>
          <a:xfrm>
            <a:off x="0" y="2057400"/>
            <a:ext cx="6513602" cy="4538661"/>
          </a:xfrm>
          <a:prstGeom prst="rect">
            <a:avLst/>
          </a:prstGeom>
        </p:spPr>
      </p:pic>
    </p:spTree>
    <p:extLst>
      <p:ext uri="{BB962C8B-B14F-4D97-AF65-F5344CB8AC3E}">
        <p14:creationId xmlns:p14="http://schemas.microsoft.com/office/powerpoint/2010/main" val="1229167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smtClean="0"/>
              <a:t>   </a:t>
            </a:r>
            <a:endParaRPr lang="el-GR" dirty="0"/>
          </a:p>
        </p:txBody>
      </p:sp>
      <p:pic>
        <p:nvPicPr>
          <p:cNvPr id="5" name="Θέση περιεχομένου 4"/>
          <p:cNvPicPr>
            <a:picLocks noGrp="1" noChangeAspect="1"/>
          </p:cNvPicPr>
          <p:nvPr>
            <p:ph idx="1"/>
          </p:nvPr>
        </p:nvPicPr>
        <p:blipFill>
          <a:blip r:embed="rId2"/>
          <a:stretch>
            <a:fillRect/>
          </a:stretch>
        </p:blipFill>
        <p:spPr>
          <a:xfrm>
            <a:off x="5114949" y="457200"/>
            <a:ext cx="6594830" cy="5411788"/>
          </a:xfrm>
          <a:prstGeom prst="rect">
            <a:avLst/>
          </a:prstGeom>
        </p:spPr>
      </p:pic>
      <p:sp>
        <p:nvSpPr>
          <p:cNvPr id="4" name="Θέση κειμένου 3"/>
          <p:cNvSpPr>
            <a:spLocks noGrp="1"/>
          </p:cNvSpPr>
          <p:nvPr>
            <p:ph type="body" sz="half" idx="2"/>
          </p:nvPr>
        </p:nvSpPr>
        <p:spPr>
          <a:xfrm>
            <a:off x="399350" y="259308"/>
            <a:ext cx="4372675" cy="5076968"/>
          </a:xfrm>
        </p:spPr>
        <p:txBody>
          <a:bodyPr/>
          <a:lstStyle/>
          <a:p>
            <a:r>
              <a:rPr lang="en-US" dirty="0" smtClean="0"/>
              <a:t>  </a:t>
            </a:r>
            <a:r>
              <a:rPr lang="el-GR" sz="2800" dirty="0" smtClean="0"/>
              <a:t>Είναι σήραγγες </a:t>
            </a:r>
            <a:r>
              <a:rPr lang="el-GR" sz="2800" dirty="0"/>
              <a:t>μήκους έως 5km, που </a:t>
            </a:r>
            <a:r>
              <a:rPr lang="el-GR" sz="2800" dirty="0" smtClean="0"/>
              <a:t>διείσδυαν </a:t>
            </a:r>
            <a:r>
              <a:rPr lang="el-GR" sz="2800" dirty="0"/>
              <a:t>στις πλαγιές των λόφων και συγκέντρωναν </a:t>
            </a:r>
            <a:r>
              <a:rPr lang="el-GR" sz="2800" dirty="0" smtClean="0"/>
              <a:t>τα υπόγεια </a:t>
            </a:r>
            <a:r>
              <a:rPr lang="el-GR" sz="2800" dirty="0"/>
              <a:t>νερά, τα οποία στη συνέχεια μεταφέρονταν </a:t>
            </a:r>
            <a:r>
              <a:rPr lang="el-GR" sz="2800" dirty="0" smtClean="0"/>
              <a:t>λόγω </a:t>
            </a:r>
            <a:r>
              <a:rPr lang="el-GR" sz="2800" dirty="0"/>
              <a:t>της βαρύτητας στα αγροκτήματα και τα </a:t>
            </a:r>
            <a:r>
              <a:rPr lang="el-GR" sz="2800" dirty="0" smtClean="0"/>
              <a:t>χωριά.</a:t>
            </a:r>
            <a:endParaRPr lang="el-GR" sz="2800" dirty="0"/>
          </a:p>
        </p:txBody>
      </p:sp>
      <p:pic>
        <p:nvPicPr>
          <p:cNvPr id="6" name="Εικόνα 5"/>
          <p:cNvPicPr>
            <a:picLocks noChangeAspect="1"/>
          </p:cNvPicPr>
          <p:nvPr/>
        </p:nvPicPr>
        <p:blipFill>
          <a:blip r:embed="rId3"/>
          <a:stretch>
            <a:fillRect/>
          </a:stretch>
        </p:blipFill>
        <p:spPr>
          <a:xfrm>
            <a:off x="411225" y="4916384"/>
            <a:ext cx="4267200" cy="1558788"/>
          </a:xfrm>
          <a:prstGeom prst="rect">
            <a:avLst/>
          </a:prstGeom>
        </p:spPr>
      </p:pic>
      <p:sp>
        <p:nvSpPr>
          <p:cNvPr id="7" name="Ορθογώνιο 6"/>
          <p:cNvSpPr/>
          <p:nvPr/>
        </p:nvSpPr>
        <p:spPr>
          <a:xfrm>
            <a:off x="232012" y="2828836"/>
            <a:ext cx="4882937" cy="369332"/>
          </a:xfrm>
          <a:prstGeom prst="rect">
            <a:avLst/>
          </a:prstGeom>
        </p:spPr>
        <p:txBody>
          <a:bodyPr wrap="square">
            <a:spAutoFit/>
          </a:bodyPr>
          <a:lstStyle/>
          <a:p>
            <a:r>
              <a:rPr lang="el-GR" dirty="0" smtClean="0"/>
              <a:t>. </a:t>
            </a:r>
            <a:endParaRPr lang="el-GR" dirty="0"/>
          </a:p>
        </p:txBody>
      </p:sp>
    </p:spTree>
    <p:extLst>
      <p:ext uri="{BB962C8B-B14F-4D97-AF65-F5344CB8AC3E}">
        <p14:creationId xmlns:p14="http://schemas.microsoft.com/office/powerpoint/2010/main" val="16441158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Σύγχρονα συστήματα άρδευσης</a:t>
            </a:r>
            <a:endParaRPr lang="el-GR" dirty="0"/>
          </a:p>
        </p:txBody>
      </p:sp>
      <p:sp>
        <p:nvSpPr>
          <p:cNvPr id="3" name="Θέση περιεχομένου 2"/>
          <p:cNvSpPr>
            <a:spLocks noGrp="1"/>
          </p:cNvSpPr>
          <p:nvPr>
            <p:ph idx="1"/>
          </p:nvPr>
        </p:nvSpPr>
        <p:spPr/>
        <p:txBody>
          <a:bodyPr/>
          <a:lstStyle/>
          <a:p>
            <a:pPr marL="0" indent="0">
              <a:buNone/>
            </a:pPr>
            <a:r>
              <a:rPr lang="el-GR" dirty="0"/>
              <a:t>κυριαρχούν δύο τεχνολογικά επιτεύγματα: </a:t>
            </a:r>
            <a:endParaRPr lang="el-GR" dirty="0" smtClean="0"/>
          </a:p>
          <a:p>
            <a:pPr marL="0" indent="0">
              <a:buNone/>
            </a:pPr>
            <a:r>
              <a:rPr lang="el-GR" dirty="0" smtClean="0"/>
              <a:t>οι </a:t>
            </a:r>
            <a:r>
              <a:rPr lang="el-GR" dirty="0"/>
              <a:t>γεωτρήσεις </a:t>
            </a:r>
            <a:r>
              <a:rPr lang="el-GR" dirty="0" smtClean="0"/>
              <a:t>και τα </a:t>
            </a:r>
            <a:r>
              <a:rPr lang="el-GR" dirty="0"/>
              <a:t>φράγματα</a:t>
            </a:r>
            <a:r>
              <a:rPr lang="el-GR" dirty="0" smtClean="0"/>
              <a:t>.</a:t>
            </a:r>
          </a:p>
          <a:p>
            <a:pPr marL="0" indent="0">
              <a:buNone/>
            </a:pPr>
            <a:endParaRPr lang="el-GR" dirty="0"/>
          </a:p>
          <a:p>
            <a:pPr marL="0" indent="0">
              <a:buNone/>
            </a:pPr>
            <a:endParaRPr lang="el-GR" dirty="0"/>
          </a:p>
        </p:txBody>
      </p:sp>
    </p:spTree>
    <p:extLst>
      <p:ext uri="{BB962C8B-B14F-4D97-AF65-F5344CB8AC3E}">
        <p14:creationId xmlns:p14="http://schemas.microsoft.com/office/powerpoint/2010/main" val="34485834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457200"/>
            <a:ext cx="3932237" cy="634621"/>
          </a:xfrm>
        </p:spPr>
        <p:txBody>
          <a:bodyPr/>
          <a:lstStyle/>
          <a:p>
            <a:r>
              <a:rPr lang="el-GR" dirty="0" smtClean="0"/>
              <a:t>Οι γεωτρήσεις</a:t>
            </a:r>
            <a:endParaRPr lang="el-GR" dirty="0"/>
          </a:p>
        </p:txBody>
      </p:sp>
      <p:pic>
        <p:nvPicPr>
          <p:cNvPr id="6" name="Θέση περιεχομένου 5"/>
          <p:cNvPicPr>
            <a:picLocks noGrp="1" noChangeAspect="1"/>
          </p:cNvPicPr>
          <p:nvPr>
            <p:ph idx="1"/>
          </p:nvPr>
        </p:nvPicPr>
        <p:blipFill>
          <a:blip r:embed="rId2"/>
          <a:stretch>
            <a:fillRect/>
          </a:stretch>
        </p:blipFill>
        <p:spPr>
          <a:xfrm>
            <a:off x="5183188" y="457200"/>
            <a:ext cx="6485648" cy="5656997"/>
          </a:xfrm>
          <a:prstGeom prst="rect">
            <a:avLst/>
          </a:prstGeom>
        </p:spPr>
      </p:pic>
      <p:sp>
        <p:nvSpPr>
          <p:cNvPr id="4" name="Θέση κειμένου 3"/>
          <p:cNvSpPr>
            <a:spLocks noGrp="1"/>
          </p:cNvSpPr>
          <p:nvPr>
            <p:ph type="body" sz="half" idx="2"/>
          </p:nvPr>
        </p:nvSpPr>
        <p:spPr>
          <a:xfrm>
            <a:off x="839788" y="1091821"/>
            <a:ext cx="3932237" cy="3409841"/>
          </a:xfrm>
        </p:spPr>
        <p:txBody>
          <a:bodyPr/>
          <a:lstStyle/>
          <a:p>
            <a:r>
              <a:rPr lang="el-GR" sz="2400" dirty="0" smtClean="0"/>
              <a:t>είναι </a:t>
            </a:r>
            <a:r>
              <a:rPr lang="el-GR" sz="2400" dirty="0"/>
              <a:t>δυνατή η άντληση νερού από βάθος μέχρι και 1km με τη </a:t>
            </a:r>
            <a:r>
              <a:rPr lang="el-GR" sz="2400" dirty="0" smtClean="0"/>
              <a:t>χρήση πετρελαιοκίνητων </a:t>
            </a:r>
            <a:r>
              <a:rPr lang="el-GR" sz="2400" dirty="0"/>
              <a:t>αντλιών. </a:t>
            </a:r>
            <a:r>
              <a:rPr lang="el-GR" sz="2400" dirty="0" smtClean="0"/>
              <a:t> </a:t>
            </a:r>
            <a:endParaRPr lang="el-GR" sz="2400" dirty="0"/>
          </a:p>
          <a:p>
            <a:endParaRPr lang="el-GR" sz="2400" dirty="0"/>
          </a:p>
        </p:txBody>
      </p:sp>
      <p:pic>
        <p:nvPicPr>
          <p:cNvPr id="5" name="Εικόνα 4"/>
          <p:cNvPicPr>
            <a:picLocks noChangeAspect="1"/>
          </p:cNvPicPr>
          <p:nvPr/>
        </p:nvPicPr>
        <p:blipFill>
          <a:blip r:embed="rId3"/>
          <a:stretch>
            <a:fillRect/>
          </a:stretch>
        </p:blipFill>
        <p:spPr>
          <a:xfrm>
            <a:off x="674175" y="3486479"/>
            <a:ext cx="3932237" cy="2838734"/>
          </a:xfrm>
          <a:prstGeom prst="rect">
            <a:avLst/>
          </a:prstGeom>
        </p:spPr>
      </p:pic>
    </p:spTree>
    <p:extLst>
      <p:ext uri="{BB962C8B-B14F-4D97-AF65-F5344CB8AC3E}">
        <p14:creationId xmlns:p14="http://schemas.microsoft.com/office/powerpoint/2010/main" val="40423434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Φράγματα</a:t>
            </a:r>
            <a:endParaRPr lang="el-GR" dirty="0"/>
          </a:p>
        </p:txBody>
      </p:sp>
      <p:pic>
        <p:nvPicPr>
          <p:cNvPr id="5" name="Θέση περιεχομένου 4"/>
          <p:cNvPicPr>
            <a:picLocks noGrp="1" noChangeAspect="1"/>
          </p:cNvPicPr>
          <p:nvPr>
            <p:ph idx="1"/>
          </p:nvPr>
        </p:nvPicPr>
        <p:blipFill>
          <a:blip r:embed="rId2"/>
          <a:stretch>
            <a:fillRect/>
          </a:stretch>
        </p:blipFill>
        <p:spPr>
          <a:xfrm>
            <a:off x="5797550" y="696037"/>
            <a:ext cx="5830343" cy="4657014"/>
          </a:xfrm>
          <a:prstGeom prst="rect">
            <a:avLst/>
          </a:prstGeom>
        </p:spPr>
      </p:pic>
      <p:sp>
        <p:nvSpPr>
          <p:cNvPr id="4" name="Θέση κειμένου 3"/>
          <p:cNvSpPr>
            <a:spLocks noGrp="1"/>
          </p:cNvSpPr>
          <p:nvPr>
            <p:ph type="body" sz="half" idx="2"/>
          </p:nvPr>
        </p:nvSpPr>
        <p:spPr>
          <a:xfrm>
            <a:off x="323557" y="2025748"/>
            <a:ext cx="5275385" cy="1744394"/>
          </a:xfrm>
        </p:spPr>
        <p:txBody>
          <a:bodyPr>
            <a:normAutofit/>
          </a:bodyPr>
          <a:lstStyle/>
          <a:p>
            <a:r>
              <a:rPr lang="el-GR" sz="2000" dirty="0" smtClean="0"/>
              <a:t>κατασκευές </a:t>
            </a:r>
            <a:r>
              <a:rPr lang="el-GR" sz="2000" dirty="0"/>
              <a:t>που </a:t>
            </a:r>
            <a:r>
              <a:rPr lang="el-GR" sz="2000" dirty="0" smtClean="0"/>
              <a:t>εμποδίζουν, ανακατευθύνουν </a:t>
            </a:r>
            <a:r>
              <a:rPr lang="el-GR" sz="2000" dirty="0"/>
              <a:t>ή </a:t>
            </a:r>
            <a:r>
              <a:rPr lang="el-GR" sz="2000" dirty="0" smtClean="0"/>
              <a:t>επιβραδύνουν </a:t>
            </a:r>
            <a:r>
              <a:rPr lang="el-GR" sz="2000" dirty="0"/>
              <a:t>την φυσική ροή υδάτων. Συνήθως με την κατασκευή ενός φράγματος δημιουργούνται συλλέκτες υδάτων, δεξαμενές ή ακόμα και τεχνητές </a:t>
            </a:r>
            <a:r>
              <a:rPr lang="el-GR" sz="2000" dirty="0" smtClean="0"/>
              <a:t>λίμνες.</a:t>
            </a:r>
          </a:p>
          <a:p>
            <a:endParaRPr lang="el-GR" sz="2000" dirty="0"/>
          </a:p>
        </p:txBody>
      </p:sp>
      <p:pic>
        <p:nvPicPr>
          <p:cNvPr id="6" name="Εικόνα 5"/>
          <p:cNvPicPr>
            <a:picLocks noChangeAspect="1"/>
          </p:cNvPicPr>
          <p:nvPr/>
        </p:nvPicPr>
        <p:blipFill>
          <a:blip r:embed="rId3"/>
          <a:stretch>
            <a:fillRect/>
          </a:stretch>
        </p:blipFill>
        <p:spPr>
          <a:xfrm>
            <a:off x="323558" y="3625508"/>
            <a:ext cx="5275384" cy="2543175"/>
          </a:xfrm>
          <a:prstGeom prst="rect">
            <a:avLst/>
          </a:prstGeom>
        </p:spPr>
      </p:pic>
    </p:spTree>
    <p:extLst>
      <p:ext uri="{BB962C8B-B14F-4D97-AF65-F5344CB8AC3E}">
        <p14:creationId xmlns:p14="http://schemas.microsoft.com/office/powerpoint/2010/main" val="840154331"/>
      </p:ext>
    </p:extLst>
  </p:cSld>
  <p:clrMapOvr>
    <a:masterClrMapping/>
  </p:clrMapOvr>
  <p:timing>
    <p:tnLst>
      <p:par>
        <p:cTn id="1" dur="indefinite" restart="never" nodeType="tmRoot"/>
      </p:par>
    </p:tnLst>
  </p:timing>
</p:sld>
</file>

<file path=ppt/theme/theme1.xml><?xml version="1.0" encoding="utf-8"?>
<a:theme xmlns:a="http://schemas.openxmlformats.org/drawingml/2006/main" name="Βερολίνο">
  <a:themeElements>
    <a:clrScheme name="Μπλε ΙΙ">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Βερολίνο">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Βερολίνο">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docProps/app.xml><?xml version="1.0" encoding="utf-8"?>
<Properties xmlns="http://schemas.openxmlformats.org/officeDocument/2006/extended-properties" xmlns:vt="http://schemas.openxmlformats.org/officeDocument/2006/docPropsVTypes">
  <Template>TM04033917[[fn=Βερολίνο]]</Template>
  <TotalTime>447</TotalTime>
  <Words>742</Words>
  <Application>Microsoft Office PowerPoint</Application>
  <PresentationFormat>Ευρεία οθόνη</PresentationFormat>
  <Paragraphs>67</Paragraphs>
  <Slides>25</Slides>
  <Notes>0</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25</vt:i4>
      </vt:variant>
    </vt:vector>
  </HeadingPairs>
  <TitlesOfParts>
    <vt:vector size="30" baseType="lpstr">
      <vt:lpstr>Arial</vt:lpstr>
      <vt:lpstr>Symbol</vt:lpstr>
      <vt:lpstr>Trebuchet MS</vt:lpstr>
      <vt:lpstr>Wingdings</vt:lpstr>
      <vt:lpstr>Βερολίνο</vt:lpstr>
      <vt:lpstr>Υδάτινος κόσμος</vt:lpstr>
      <vt:lpstr>Συστήματα άρδευσης στην αρχαιότητα ;</vt:lpstr>
      <vt:lpstr>Τίγρης - Ευφράτης</vt:lpstr>
      <vt:lpstr>Αρχαίοι Αιγύπτιοι - Νείλος</vt:lpstr>
      <vt:lpstr>Αρχαία Περσία Qanats</vt:lpstr>
      <vt:lpstr>   </vt:lpstr>
      <vt:lpstr>Σύγχρονα συστήματα άρδευσης</vt:lpstr>
      <vt:lpstr>Οι γεωτρήσεις</vt:lpstr>
      <vt:lpstr>Φράγματα</vt:lpstr>
      <vt:lpstr>Το νερό στο σπίτι</vt:lpstr>
      <vt:lpstr>Το νερό στο σπίτι</vt:lpstr>
      <vt:lpstr>   </vt:lpstr>
      <vt:lpstr>Ευπαλίνειο υδραγωγείο Σάμου</vt:lpstr>
      <vt:lpstr>Αρχαίοι Ρωμαίοι</vt:lpstr>
      <vt:lpstr>Ρωμαϊκά Υδραγωγεία</vt:lpstr>
      <vt:lpstr>Άραβες &amp; Οθωμανοί</vt:lpstr>
      <vt:lpstr>Άραβες &amp; Οθωμανοί</vt:lpstr>
      <vt:lpstr>Σήμερα:   Ο αγώνας για το νερό</vt:lpstr>
      <vt:lpstr>Σήμερα:   Ο αγώνας για το νερό</vt:lpstr>
      <vt:lpstr>Ο αγώνας για το νερό</vt:lpstr>
      <vt:lpstr>Παρουσίαση του PowerPoint</vt:lpstr>
      <vt:lpstr>Δε σπαταλάμε άσκοπα το νερό!!!</vt:lpstr>
      <vt:lpstr>Αποκαθιστούμε το συντομότερο τις βλάβες που προκαλούν ακόμα και την πιο μικρή διαρροή νερού εντός και εκτός του σπιτιού μας</vt:lpstr>
      <vt:lpstr>Προτιμούμε το αυτόματο πότισμα με σταγόνες</vt:lpstr>
      <vt:lpstr>Αποφεύγουμε την άσκοπη σπατάλη νερού!</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Parassiri Kiriaki</dc:creator>
  <cp:lastModifiedBy>Parassiri Kiriaki</cp:lastModifiedBy>
  <cp:revision>36</cp:revision>
  <dcterms:created xsi:type="dcterms:W3CDTF">2018-01-27T16:46:31Z</dcterms:created>
  <dcterms:modified xsi:type="dcterms:W3CDTF">2018-06-03T19:47:44Z</dcterms:modified>
</cp:coreProperties>
</file>