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5" r:id="rId3"/>
    <p:sldId id="257" r:id="rId4"/>
    <p:sldId id="258" r:id="rId5"/>
    <p:sldId id="259" r:id="rId6"/>
    <p:sldId id="260" r:id="rId7"/>
    <p:sldId id="261" r:id="rId8"/>
    <p:sldId id="262" r:id="rId9"/>
    <p:sldId id="263" r:id="rId10"/>
    <p:sldId id="264" r:id="rId11"/>
    <p:sldId id="266" r:id="rId12"/>
    <p:sldId id="267" r:id="rId13"/>
  </p:sldIdLst>
  <p:sldSz cx="12192000" cy="6858000"/>
  <p:notesSz cx="6858000" cy="9144000"/>
  <p:defaultText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4A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72"/>
    <p:restoredTop sz="94715"/>
  </p:normalViewPr>
  <p:slideViewPr>
    <p:cSldViewPr snapToGrid="0">
      <p:cViewPr varScale="1">
        <p:scale>
          <a:sx n="93" d="100"/>
          <a:sy n="93" d="100"/>
        </p:scale>
        <p:origin x="224" y="35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B33DE3-2D81-CE45-8EF3-062B69037DEB}" type="datetimeFigureOut">
              <a:rPr lang="en-GR" smtClean="0"/>
              <a:t>8/2/26</a:t>
            </a:fld>
            <a:endParaRPr lang="en-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6B8E8B-63AA-EF45-A172-E519CDFAD1AE}" type="slidenum">
              <a:rPr lang="en-GR" smtClean="0"/>
              <a:t>‹#›</a:t>
            </a:fld>
            <a:endParaRPr lang="en-GR"/>
          </a:p>
        </p:txBody>
      </p:sp>
    </p:spTree>
    <p:extLst>
      <p:ext uri="{BB962C8B-B14F-4D97-AF65-F5344CB8AC3E}">
        <p14:creationId xmlns:p14="http://schemas.microsoft.com/office/powerpoint/2010/main" val="1461194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5A6B8E8B-63AA-EF45-A172-E519CDFAD1AE}" type="slidenum">
              <a:rPr lang="en-GR" smtClean="0"/>
              <a:t>1</a:t>
            </a:fld>
            <a:endParaRPr lang="en-GR"/>
          </a:p>
        </p:txBody>
      </p:sp>
    </p:spTree>
    <p:extLst>
      <p:ext uri="{BB962C8B-B14F-4D97-AF65-F5344CB8AC3E}">
        <p14:creationId xmlns:p14="http://schemas.microsoft.com/office/powerpoint/2010/main" val="3284707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0F08E-E575-F934-0506-5157F6D440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E4E4D0-BA17-A944-ACF1-E52D2CE09F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AD6D48-7539-3D56-058C-652601106710}"/>
              </a:ext>
            </a:extLst>
          </p:cNvPr>
          <p:cNvSpPr>
            <a:spLocks noGrp="1"/>
          </p:cNvSpPr>
          <p:nvPr>
            <p:ph type="body" idx="1"/>
          </p:nvPr>
        </p:nvSpPr>
        <p:spPr/>
        <p:txBody>
          <a:bodyPr/>
          <a:lstStyle/>
          <a:p>
            <a:endParaRPr lang="en-GR" dirty="0"/>
          </a:p>
        </p:txBody>
      </p:sp>
      <p:sp>
        <p:nvSpPr>
          <p:cNvPr id="4" name="Slide Number Placeholder 3">
            <a:extLst>
              <a:ext uri="{FF2B5EF4-FFF2-40B4-BE49-F238E27FC236}">
                <a16:creationId xmlns:a16="http://schemas.microsoft.com/office/drawing/2014/main" id="{D60D1DD3-34C1-9A74-C874-0E6A0B4F1E31}"/>
              </a:ext>
            </a:extLst>
          </p:cNvPr>
          <p:cNvSpPr>
            <a:spLocks noGrp="1"/>
          </p:cNvSpPr>
          <p:nvPr>
            <p:ph type="sldNum" sz="quarter" idx="5"/>
          </p:nvPr>
        </p:nvSpPr>
        <p:spPr/>
        <p:txBody>
          <a:bodyPr/>
          <a:lstStyle/>
          <a:p>
            <a:fld id="{5A6B8E8B-63AA-EF45-A172-E519CDFAD1AE}" type="slidenum">
              <a:rPr lang="en-GR" smtClean="0"/>
              <a:t>2</a:t>
            </a:fld>
            <a:endParaRPr lang="en-GR"/>
          </a:p>
        </p:txBody>
      </p:sp>
    </p:spTree>
    <p:extLst>
      <p:ext uri="{BB962C8B-B14F-4D97-AF65-F5344CB8AC3E}">
        <p14:creationId xmlns:p14="http://schemas.microsoft.com/office/powerpoint/2010/main" val="410699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AF5AE-4A85-5465-B0F8-A5F0DEB9BD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9CDF08-6278-1956-7569-F0B04626AE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DF4249-1CF6-3089-9787-98BAFCB92EAC}"/>
              </a:ext>
            </a:extLst>
          </p:cNvPr>
          <p:cNvSpPr>
            <a:spLocks noGrp="1"/>
          </p:cNvSpPr>
          <p:nvPr>
            <p:ph type="body" idx="1"/>
          </p:nvPr>
        </p:nvSpPr>
        <p:spPr/>
        <p:txBody>
          <a:bodyPr/>
          <a:lstStyle/>
          <a:p>
            <a:endParaRPr lang="en-GR" dirty="0"/>
          </a:p>
        </p:txBody>
      </p:sp>
      <p:sp>
        <p:nvSpPr>
          <p:cNvPr id="4" name="Slide Number Placeholder 3">
            <a:extLst>
              <a:ext uri="{FF2B5EF4-FFF2-40B4-BE49-F238E27FC236}">
                <a16:creationId xmlns:a16="http://schemas.microsoft.com/office/drawing/2014/main" id="{292A4EBC-DED9-0BD3-C777-017C99F19B49}"/>
              </a:ext>
            </a:extLst>
          </p:cNvPr>
          <p:cNvSpPr>
            <a:spLocks noGrp="1"/>
          </p:cNvSpPr>
          <p:nvPr>
            <p:ph type="sldNum" sz="quarter" idx="5"/>
          </p:nvPr>
        </p:nvSpPr>
        <p:spPr/>
        <p:txBody>
          <a:bodyPr/>
          <a:lstStyle/>
          <a:p>
            <a:fld id="{5A6B8E8B-63AA-EF45-A172-E519CDFAD1AE}" type="slidenum">
              <a:rPr lang="en-GR" smtClean="0"/>
              <a:t>11</a:t>
            </a:fld>
            <a:endParaRPr lang="en-GR"/>
          </a:p>
        </p:txBody>
      </p:sp>
    </p:spTree>
    <p:extLst>
      <p:ext uri="{BB962C8B-B14F-4D97-AF65-F5344CB8AC3E}">
        <p14:creationId xmlns:p14="http://schemas.microsoft.com/office/powerpoint/2010/main" val="590140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B50EE-03BC-39F3-530C-3C3ED13A1B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936259-0BF2-4800-282D-88CCDC76C0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BFE5FF-F3EE-B233-647D-C86854B4192B}"/>
              </a:ext>
            </a:extLst>
          </p:cNvPr>
          <p:cNvSpPr>
            <a:spLocks noGrp="1"/>
          </p:cNvSpPr>
          <p:nvPr>
            <p:ph type="body" idx="1"/>
          </p:nvPr>
        </p:nvSpPr>
        <p:spPr/>
        <p:txBody>
          <a:bodyPr/>
          <a:lstStyle/>
          <a:p>
            <a:endParaRPr lang="en-GR" dirty="0"/>
          </a:p>
        </p:txBody>
      </p:sp>
      <p:sp>
        <p:nvSpPr>
          <p:cNvPr id="4" name="Slide Number Placeholder 3">
            <a:extLst>
              <a:ext uri="{FF2B5EF4-FFF2-40B4-BE49-F238E27FC236}">
                <a16:creationId xmlns:a16="http://schemas.microsoft.com/office/drawing/2014/main" id="{31461A7C-88F8-FF04-F116-873F20F1EC9F}"/>
              </a:ext>
            </a:extLst>
          </p:cNvPr>
          <p:cNvSpPr>
            <a:spLocks noGrp="1"/>
          </p:cNvSpPr>
          <p:nvPr>
            <p:ph type="sldNum" sz="quarter" idx="5"/>
          </p:nvPr>
        </p:nvSpPr>
        <p:spPr/>
        <p:txBody>
          <a:bodyPr/>
          <a:lstStyle/>
          <a:p>
            <a:fld id="{5A6B8E8B-63AA-EF45-A172-E519CDFAD1AE}" type="slidenum">
              <a:rPr lang="en-GR" smtClean="0"/>
              <a:t>12</a:t>
            </a:fld>
            <a:endParaRPr lang="en-GR"/>
          </a:p>
        </p:txBody>
      </p:sp>
    </p:spTree>
    <p:extLst>
      <p:ext uri="{BB962C8B-B14F-4D97-AF65-F5344CB8AC3E}">
        <p14:creationId xmlns:p14="http://schemas.microsoft.com/office/powerpoint/2010/main" val="240458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6D54-35E2-24D1-662D-821E6B22829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FC4FB3AA-6FE9-1D7F-E3C9-9DCF83823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
        <p:nvSpPr>
          <p:cNvPr id="4" name="Date Placeholder 3">
            <a:extLst>
              <a:ext uri="{FF2B5EF4-FFF2-40B4-BE49-F238E27FC236}">
                <a16:creationId xmlns:a16="http://schemas.microsoft.com/office/drawing/2014/main" id="{12D14D91-056E-5B91-EFB2-ADC0F4019BB6}"/>
              </a:ext>
            </a:extLst>
          </p:cNvPr>
          <p:cNvSpPr>
            <a:spLocks noGrp="1"/>
          </p:cNvSpPr>
          <p:nvPr>
            <p:ph type="dt" sz="half" idx="10"/>
          </p:nvPr>
        </p:nvSpPr>
        <p:spPr/>
        <p:txBody>
          <a:bodyPr/>
          <a:lstStyle/>
          <a:p>
            <a:fld id="{BBEF9679-28F2-CC4C-A1BB-973D193AD58F}" type="datetimeFigureOut">
              <a:rPr lang="en-GR" smtClean="0"/>
              <a:t>8/2/26</a:t>
            </a:fld>
            <a:endParaRPr lang="en-GR"/>
          </a:p>
        </p:txBody>
      </p:sp>
      <p:sp>
        <p:nvSpPr>
          <p:cNvPr id="5" name="Footer Placeholder 4">
            <a:extLst>
              <a:ext uri="{FF2B5EF4-FFF2-40B4-BE49-F238E27FC236}">
                <a16:creationId xmlns:a16="http://schemas.microsoft.com/office/drawing/2014/main" id="{A34CC0DF-374E-A09F-DDC8-81350765B9FD}"/>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02EF7658-C53F-4D80-C608-A549F83862D1}"/>
              </a:ext>
            </a:extLst>
          </p:cNvPr>
          <p:cNvSpPr>
            <a:spLocks noGrp="1"/>
          </p:cNvSpPr>
          <p:nvPr>
            <p:ph type="sldNum" sz="quarter" idx="12"/>
          </p:nvPr>
        </p:nvSpPr>
        <p:spPr/>
        <p:txBody>
          <a:bodyPr/>
          <a:lstStyle/>
          <a:p>
            <a:fld id="{813FDCB5-452B-0A44-B2BA-B0057FF64A96}" type="slidenum">
              <a:rPr lang="en-GR" smtClean="0"/>
              <a:t>‹#›</a:t>
            </a:fld>
            <a:endParaRPr lang="en-GR"/>
          </a:p>
        </p:txBody>
      </p:sp>
    </p:spTree>
    <p:extLst>
      <p:ext uri="{BB962C8B-B14F-4D97-AF65-F5344CB8AC3E}">
        <p14:creationId xmlns:p14="http://schemas.microsoft.com/office/powerpoint/2010/main" val="3287688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EE4D4-A794-7C58-2046-755D2871AC06}"/>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6C0F1ED0-0484-12C9-E2F5-0A6E867033D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3A8B362E-1382-21E0-B291-8DBD53F3D196}"/>
              </a:ext>
            </a:extLst>
          </p:cNvPr>
          <p:cNvSpPr>
            <a:spLocks noGrp="1"/>
          </p:cNvSpPr>
          <p:nvPr>
            <p:ph type="dt" sz="half" idx="10"/>
          </p:nvPr>
        </p:nvSpPr>
        <p:spPr/>
        <p:txBody>
          <a:bodyPr/>
          <a:lstStyle/>
          <a:p>
            <a:fld id="{BBEF9679-28F2-CC4C-A1BB-973D193AD58F}" type="datetimeFigureOut">
              <a:rPr lang="en-GR" smtClean="0"/>
              <a:t>8/2/26</a:t>
            </a:fld>
            <a:endParaRPr lang="en-GR"/>
          </a:p>
        </p:txBody>
      </p:sp>
      <p:sp>
        <p:nvSpPr>
          <p:cNvPr id="5" name="Footer Placeholder 4">
            <a:extLst>
              <a:ext uri="{FF2B5EF4-FFF2-40B4-BE49-F238E27FC236}">
                <a16:creationId xmlns:a16="http://schemas.microsoft.com/office/drawing/2014/main" id="{F38555E5-5BE1-7D01-BB5B-068A2F0A6804}"/>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A3526BF5-4799-EF79-0C3F-7E1B1CCBB521}"/>
              </a:ext>
            </a:extLst>
          </p:cNvPr>
          <p:cNvSpPr>
            <a:spLocks noGrp="1"/>
          </p:cNvSpPr>
          <p:nvPr>
            <p:ph type="sldNum" sz="quarter" idx="12"/>
          </p:nvPr>
        </p:nvSpPr>
        <p:spPr/>
        <p:txBody>
          <a:bodyPr/>
          <a:lstStyle/>
          <a:p>
            <a:fld id="{813FDCB5-452B-0A44-B2BA-B0057FF64A96}" type="slidenum">
              <a:rPr lang="en-GR" smtClean="0"/>
              <a:t>‹#›</a:t>
            </a:fld>
            <a:endParaRPr lang="en-GR"/>
          </a:p>
        </p:txBody>
      </p:sp>
    </p:spTree>
    <p:extLst>
      <p:ext uri="{BB962C8B-B14F-4D97-AF65-F5344CB8AC3E}">
        <p14:creationId xmlns:p14="http://schemas.microsoft.com/office/powerpoint/2010/main" val="2384521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3AF20C-469B-D81B-BCB8-274812E6B82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8CBC63BE-4234-EA75-4A3B-87B4D5501A8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7279CBBD-CBD4-AC73-2A94-6B4BF5ECC03B}"/>
              </a:ext>
            </a:extLst>
          </p:cNvPr>
          <p:cNvSpPr>
            <a:spLocks noGrp="1"/>
          </p:cNvSpPr>
          <p:nvPr>
            <p:ph type="dt" sz="half" idx="10"/>
          </p:nvPr>
        </p:nvSpPr>
        <p:spPr/>
        <p:txBody>
          <a:bodyPr/>
          <a:lstStyle/>
          <a:p>
            <a:fld id="{BBEF9679-28F2-CC4C-A1BB-973D193AD58F}" type="datetimeFigureOut">
              <a:rPr lang="en-GR" smtClean="0"/>
              <a:t>8/2/26</a:t>
            </a:fld>
            <a:endParaRPr lang="en-GR"/>
          </a:p>
        </p:txBody>
      </p:sp>
      <p:sp>
        <p:nvSpPr>
          <p:cNvPr id="5" name="Footer Placeholder 4">
            <a:extLst>
              <a:ext uri="{FF2B5EF4-FFF2-40B4-BE49-F238E27FC236}">
                <a16:creationId xmlns:a16="http://schemas.microsoft.com/office/drawing/2014/main" id="{7C38EEC4-57BD-E590-6FD9-73C63E275B43}"/>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3750ACBC-07AE-1BAD-9BA2-D1422C24135A}"/>
              </a:ext>
            </a:extLst>
          </p:cNvPr>
          <p:cNvSpPr>
            <a:spLocks noGrp="1"/>
          </p:cNvSpPr>
          <p:nvPr>
            <p:ph type="sldNum" sz="quarter" idx="12"/>
          </p:nvPr>
        </p:nvSpPr>
        <p:spPr/>
        <p:txBody>
          <a:bodyPr/>
          <a:lstStyle/>
          <a:p>
            <a:fld id="{813FDCB5-452B-0A44-B2BA-B0057FF64A96}" type="slidenum">
              <a:rPr lang="en-GR" smtClean="0"/>
              <a:t>‹#›</a:t>
            </a:fld>
            <a:endParaRPr lang="en-GR"/>
          </a:p>
        </p:txBody>
      </p:sp>
    </p:spTree>
    <p:extLst>
      <p:ext uri="{BB962C8B-B14F-4D97-AF65-F5344CB8AC3E}">
        <p14:creationId xmlns:p14="http://schemas.microsoft.com/office/powerpoint/2010/main" val="3126679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E4F47-2C09-15A0-46CB-7807C28B54D3}"/>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623C7B01-43B7-C925-2D29-0711B119390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E3CB987B-39D7-BA5C-8C30-2B4B5FE6F256}"/>
              </a:ext>
            </a:extLst>
          </p:cNvPr>
          <p:cNvSpPr>
            <a:spLocks noGrp="1"/>
          </p:cNvSpPr>
          <p:nvPr>
            <p:ph type="dt" sz="half" idx="10"/>
          </p:nvPr>
        </p:nvSpPr>
        <p:spPr/>
        <p:txBody>
          <a:bodyPr/>
          <a:lstStyle/>
          <a:p>
            <a:fld id="{BBEF9679-28F2-CC4C-A1BB-973D193AD58F}" type="datetimeFigureOut">
              <a:rPr lang="en-GR" smtClean="0"/>
              <a:t>8/2/26</a:t>
            </a:fld>
            <a:endParaRPr lang="en-GR"/>
          </a:p>
        </p:txBody>
      </p:sp>
      <p:sp>
        <p:nvSpPr>
          <p:cNvPr id="5" name="Footer Placeholder 4">
            <a:extLst>
              <a:ext uri="{FF2B5EF4-FFF2-40B4-BE49-F238E27FC236}">
                <a16:creationId xmlns:a16="http://schemas.microsoft.com/office/drawing/2014/main" id="{686C8343-D7F3-B841-2832-07D63EB3602C}"/>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42095BFB-DE73-4564-742D-37FB7E427546}"/>
              </a:ext>
            </a:extLst>
          </p:cNvPr>
          <p:cNvSpPr>
            <a:spLocks noGrp="1"/>
          </p:cNvSpPr>
          <p:nvPr>
            <p:ph type="sldNum" sz="quarter" idx="12"/>
          </p:nvPr>
        </p:nvSpPr>
        <p:spPr/>
        <p:txBody>
          <a:bodyPr/>
          <a:lstStyle/>
          <a:p>
            <a:fld id="{813FDCB5-452B-0A44-B2BA-B0057FF64A96}" type="slidenum">
              <a:rPr lang="en-GR" smtClean="0"/>
              <a:t>‹#›</a:t>
            </a:fld>
            <a:endParaRPr lang="en-GR"/>
          </a:p>
        </p:txBody>
      </p:sp>
    </p:spTree>
    <p:extLst>
      <p:ext uri="{BB962C8B-B14F-4D97-AF65-F5344CB8AC3E}">
        <p14:creationId xmlns:p14="http://schemas.microsoft.com/office/powerpoint/2010/main" val="3547596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EB6CD-A98F-6C4B-F28A-AE59CE9EE0B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1BF50FF3-1D0E-9FCE-C648-3913948AC22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5928CFC-21CB-7B89-3293-9523B3FAF036}"/>
              </a:ext>
            </a:extLst>
          </p:cNvPr>
          <p:cNvSpPr>
            <a:spLocks noGrp="1"/>
          </p:cNvSpPr>
          <p:nvPr>
            <p:ph type="dt" sz="half" idx="10"/>
          </p:nvPr>
        </p:nvSpPr>
        <p:spPr/>
        <p:txBody>
          <a:bodyPr/>
          <a:lstStyle/>
          <a:p>
            <a:fld id="{BBEF9679-28F2-CC4C-A1BB-973D193AD58F}" type="datetimeFigureOut">
              <a:rPr lang="en-GR" smtClean="0"/>
              <a:t>8/2/26</a:t>
            </a:fld>
            <a:endParaRPr lang="en-GR"/>
          </a:p>
        </p:txBody>
      </p:sp>
      <p:sp>
        <p:nvSpPr>
          <p:cNvPr id="5" name="Footer Placeholder 4">
            <a:extLst>
              <a:ext uri="{FF2B5EF4-FFF2-40B4-BE49-F238E27FC236}">
                <a16:creationId xmlns:a16="http://schemas.microsoft.com/office/drawing/2014/main" id="{3B7F8345-9044-6E6F-585F-8CED4EE51866}"/>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D7047AF1-8BE5-F833-0B3B-C96D7E9D4E1D}"/>
              </a:ext>
            </a:extLst>
          </p:cNvPr>
          <p:cNvSpPr>
            <a:spLocks noGrp="1"/>
          </p:cNvSpPr>
          <p:nvPr>
            <p:ph type="sldNum" sz="quarter" idx="12"/>
          </p:nvPr>
        </p:nvSpPr>
        <p:spPr/>
        <p:txBody>
          <a:bodyPr/>
          <a:lstStyle/>
          <a:p>
            <a:fld id="{813FDCB5-452B-0A44-B2BA-B0057FF64A96}" type="slidenum">
              <a:rPr lang="en-GR" smtClean="0"/>
              <a:t>‹#›</a:t>
            </a:fld>
            <a:endParaRPr lang="en-GR"/>
          </a:p>
        </p:txBody>
      </p:sp>
    </p:spTree>
    <p:extLst>
      <p:ext uri="{BB962C8B-B14F-4D97-AF65-F5344CB8AC3E}">
        <p14:creationId xmlns:p14="http://schemas.microsoft.com/office/powerpoint/2010/main" val="168713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8C5E-18E7-0F01-C49D-C6E1E665470D}"/>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EC3F55B7-340D-13F6-CAB8-E43667F6BD1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3B567DE9-A6B6-61B7-630D-3CC0B409F24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Date Placeholder 4">
            <a:extLst>
              <a:ext uri="{FF2B5EF4-FFF2-40B4-BE49-F238E27FC236}">
                <a16:creationId xmlns:a16="http://schemas.microsoft.com/office/drawing/2014/main" id="{F72EA0CA-A4E3-830A-C6CD-9A81299C19CD}"/>
              </a:ext>
            </a:extLst>
          </p:cNvPr>
          <p:cNvSpPr>
            <a:spLocks noGrp="1"/>
          </p:cNvSpPr>
          <p:nvPr>
            <p:ph type="dt" sz="half" idx="10"/>
          </p:nvPr>
        </p:nvSpPr>
        <p:spPr/>
        <p:txBody>
          <a:bodyPr/>
          <a:lstStyle/>
          <a:p>
            <a:fld id="{BBEF9679-28F2-CC4C-A1BB-973D193AD58F}" type="datetimeFigureOut">
              <a:rPr lang="en-GR" smtClean="0"/>
              <a:t>8/2/26</a:t>
            </a:fld>
            <a:endParaRPr lang="en-GR"/>
          </a:p>
        </p:txBody>
      </p:sp>
      <p:sp>
        <p:nvSpPr>
          <p:cNvPr id="6" name="Footer Placeholder 5">
            <a:extLst>
              <a:ext uri="{FF2B5EF4-FFF2-40B4-BE49-F238E27FC236}">
                <a16:creationId xmlns:a16="http://schemas.microsoft.com/office/drawing/2014/main" id="{66B9AB87-4CA4-1073-8CBF-948C71E4A29C}"/>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DD37A3FC-9290-DAFB-007C-523AC431F14E}"/>
              </a:ext>
            </a:extLst>
          </p:cNvPr>
          <p:cNvSpPr>
            <a:spLocks noGrp="1"/>
          </p:cNvSpPr>
          <p:nvPr>
            <p:ph type="sldNum" sz="quarter" idx="12"/>
          </p:nvPr>
        </p:nvSpPr>
        <p:spPr/>
        <p:txBody>
          <a:bodyPr/>
          <a:lstStyle/>
          <a:p>
            <a:fld id="{813FDCB5-452B-0A44-B2BA-B0057FF64A96}" type="slidenum">
              <a:rPr lang="en-GR" smtClean="0"/>
              <a:t>‹#›</a:t>
            </a:fld>
            <a:endParaRPr lang="en-GR"/>
          </a:p>
        </p:txBody>
      </p:sp>
    </p:spTree>
    <p:extLst>
      <p:ext uri="{BB962C8B-B14F-4D97-AF65-F5344CB8AC3E}">
        <p14:creationId xmlns:p14="http://schemas.microsoft.com/office/powerpoint/2010/main" val="3884548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8FCFB-8E50-E188-B7EB-4681F12650B7}"/>
              </a:ext>
            </a:extLst>
          </p:cNvPr>
          <p:cNvSpPr>
            <a:spLocks noGrp="1"/>
          </p:cNvSpPr>
          <p:nvPr>
            <p:ph type="title"/>
          </p:nvPr>
        </p:nvSpPr>
        <p:spPr>
          <a:xfrm>
            <a:off x="839788" y="365125"/>
            <a:ext cx="10515600"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0922CB84-055B-B189-AE38-CB4A82CBBA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53DBA5E-A7EC-4CBB-8CF9-8670B29FC98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6F0AAF0E-9532-81BD-3EB0-F5C0928AC0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31A321D-05D7-A7ED-B303-B25CBBD80CE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7" name="Date Placeholder 6">
            <a:extLst>
              <a:ext uri="{FF2B5EF4-FFF2-40B4-BE49-F238E27FC236}">
                <a16:creationId xmlns:a16="http://schemas.microsoft.com/office/drawing/2014/main" id="{B8D27E8D-2E97-39F5-CE0B-94044901870D}"/>
              </a:ext>
            </a:extLst>
          </p:cNvPr>
          <p:cNvSpPr>
            <a:spLocks noGrp="1"/>
          </p:cNvSpPr>
          <p:nvPr>
            <p:ph type="dt" sz="half" idx="10"/>
          </p:nvPr>
        </p:nvSpPr>
        <p:spPr/>
        <p:txBody>
          <a:bodyPr/>
          <a:lstStyle/>
          <a:p>
            <a:fld id="{BBEF9679-28F2-CC4C-A1BB-973D193AD58F}" type="datetimeFigureOut">
              <a:rPr lang="en-GR" smtClean="0"/>
              <a:t>8/2/26</a:t>
            </a:fld>
            <a:endParaRPr lang="en-GR"/>
          </a:p>
        </p:txBody>
      </p:sp>
      <p:sp>
        <p:nvSpPr>
          <p:cNvPr id="8" name="Footer Placeholder 7">
            <a:extLst>
              <a:ext uri="{FF2B5EF4-FFF2-40B4-BE49-F238E27FC236}">
                <a16:creationId xmlns:a16="http://schemas.microsoft.com/office/drawing/2014/main" id="{B4D9E3F8-5ECB-2AF9-30E7-EDBEE6A7ED15}"/>
              </a:ext>
            </a:extLst>
          </p:cNvPr>
          <p:cNvSpPr>
            <a:spLocks noGrp="1"/>
          </p:cNvSpPr>
          <p:nvPr>
            <p:ph type="ftr" sz="quarter" idx="11"/>
          </p:nvPr>
        </p:nvSpPr>
        <p:spPr/>
        <p:txBody>
          <a:bodyPr/>
          <a:lstStyle/>
          <a:p>
            <a:endParaRPr lang="en-GR"/>
          </a:p>
        </p:txBody>
      </p:sp>
      <p:sp>
        <p:nvSpPr>
          <p:cNvPr id="9" name="Slide Number Placeholder 8">
            <a:extLst>
              <a:ext uri="{FF2B5EF4-FFF2-40B4-BE49-F238E27FC236}">
                <a16:creationId xmlns:a16="http://schemas.microsoft.com/office/drawing/2014/main" id="{27E5C292-2113-95AA-5CC6-EC5D00ACA4C8}"/>
              </a:ext>
            </a:extLst>
          </p:cNvPr>
          <p:cNvSpPr>
            <a:spLocks noGrp="1"/>
          </p:cNvSpPr>
          <p:nvPr>
            <p:ph type="sldNum" sz="quarter" idx="12"/>
          </p:nvPr>
        </p:nvSpPr>
        <p:spPr/>
        <p:txBody>
          <a:bodyPr/>
          <a:lstStyle/>
          <a:p>
            <a:fld id="{813FDCB5-452B-0A44-B2BA-B0057FF64A96}" type="slidenum">
              <a:rPr lang="en-GR" smtClean="0"/>
              <a:t>‹#›</a:t>
            </a:fld>
            <a:endParaRPr lang="en-GR"/>
          </a:p>
        </p:txBody>
      </p:sp>
    </p:spTree>
    <p:extLst>
      <p:ext uri="{BB962C8B-B14F-4D97-AF65-F5344CB8AC3E}">
        <p14:creationId xmlns:p14="http://schemas.microsoft.com/office/powerpoint/2010/main" val="707894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50E81-A094-E39A-D5CD-C69805364F76}"/>
              </a:ext>
            </a:extLst>
          </p:cNvPr>
          <p:cNvSpPr>
            <a:spLocks noGrp="1"/>
          </p:cNvSpPr>
          <p:nvPr>
            <p:ph type="title"/>
          </p:nvPr>
        </p:nvSpPr>
        <p:spPr/>
        <p:txBody>
          <a:bodyPr/>
          <a:lstStyle/>
          <a:p>
            <a:r>
              <a:rPr lang="en-GB"/>
              <a:t>Click to edit Master title style</a:t>
            </a:r>
            <a:endParaRPr lang="en-GR"/>
          </a:p>
        </p:txBody>
      </p:sp>
      <p:sp>
        <p:nvSpPr>
          <p:cNvPr id="3" name="Date Placeholder 2">
            <a:extLst>
              <a:ext uri="{FF2B5EF4-FFF2-40B4-BE49-F238E27FC236}">
                <a16:creationId xmlns:a16="http://schemas.microsoft.com/office/drawing/2014/main" id="{434D07A8-6CC9-ADFB-3500-DA3A4350EF08}"/>
              </a:ext>
            </a:extLst>
          </p:cNvPr>
          <p:cNvSpPr>
            <a:spLocks noGrp="1"/>
          </p:cNvSpPr>
          <p:nvPr>
            <p:ph type="dt" sz="half" idx="10"/>
          </p:nvPr>
        </p:nvSpPr>
        <p:spPr/>
        <p:txBody>
          <a:bodyPr/>
          <a:lstStyle/>
          <a:p>
            <a:fld id="{BBEF9679-28F2-CC4C-A1BB-973D193AD58F}" type="datetimeFigureOut">
              <a:rPr lang="en-GR" smtClean="0"/>
              <a:t>8/2/26</a:t>
            </a:fld>
            <a:endParaRPr lang="en-GR"/>
          </a:p>
        </p:txBody>
      </p:sp>
      <p:sp>
        <p:nvSpPr>
          <p:cNvPr id="4" name="Footer Placeholder 3">
            <a:extLst>
              <a:ext uri="{FF2B5EF4-FFF2-40B4-BE49-F238E27FC236}">
                <a16:creationId xmlns:a16="http://schemas.microsoft.com/office/drawing/2014/main" id="{EC9AC277-3589-1416-A9BE-0B16BF1B6113}"/>
              </a:ext>
            </a:extLst>
          </p:cNvPr>
          <p:cNvSpPr>
            <a:spLocks noGrp="1"/>
          </p:cNvSpPr>
          <p:nvPr>
            <p:ph type="ftr" sz="quarter" idx="11"/>
          </p:nvPr>
        </p:nvSpPr>
        <p:spPr/>
        <p:txBody>
          <a:bodyPr/>
          <a:lstStyle/>
          <a:p>
            <a:endParaRPr lang="en-GR"/>
          </a:p>
        </p:txBody>
      </p:sp>
      <p:sp>
        <p:nvSpPr>
          <p:cNvPr id="5" name="Slide Number Placeholder 4">
            <a:extLst>
              <a:ext uri="{FF2B5EF4-FFF2-40B4-BE49-F238E27FC236}">
                <a16:creationId xmlns:a16="http://schemas.microsoft.com/office/drawing/2014/main" id="{C327FCFC-7891-9B76-C5F6-7DCC819037BE}"/>
              </a:ext>
            </a:extLst>
          </p:cNvPr>
          <p:cNvSpPr>
            <a:spLocks noGrp="1"/>
          </p:cNvSpPr>
          <p:nvPr>
            <p:ph type="sldNum" sz="quarter" idx="12"/>
          </p:nvPr>
        </p:nvSpPr>
        <p:spPr/>
        <p:txBody>
          <a:bodyPr/>
          <a:lstStyle/>
          <a:p>
            <a:fld id="{813FDCB5-452B-0A44-B2BA-B0057FF64A96}" type="slidenum">
              <a:rPr lang="en-GR" smtClean="0"/>
              <a:t>‹#›</a:t>
            </a:fld>
            <a:endParaRPr lang="en-GR"/>
          </a:p>
        </p:txBody>
      </p:sp>
    </p:spTree>
    <p:extLst>
      <p:ext uri="{BB962C8B-B14F-4D97-AF65-F5344CB8AC3E}">
        <p14:creationId xmlns:p14="http://schemas.microsoft.com/office/powerpoint/2010/main" val="3746240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8AFEBB-8131-9564-EC77-417A4D395EAE}"/>
              </a:ext>
            </a:extLst>
          </p:cNvPr>
          <p:cNvSpPr>
            <a:spLocks noGrp="1"/>
          </p:cNvSpPr>
          <p:nvPr>
            <p:ph type="dt" sz="half" idx="10"/>
          </p:nvPr>
        </p:nvSpPr>
        <p:spPr/>
        <p:txBody>
          <a:bodyPr/>
          <a:lstStyle/>
          <a:p>
            <a:fld id="{BBEF9679-28F2-CC4C-A1BB-973D193AD58F}" type="datetimeFigureOut">
              <a:rPr lang="en-GR" smtClean="0"/>
              <a:t>8/2/26</a:t>
            </a:fld>
            <a:endParaRPr lang="en-GR"/>
          </a:p>
        </p:txBody>
      </p:sp>
      <p:sp>
        <p:nvSpPr>
          <p:cNvPr id="3" name="Footer Placeholder 2">
            <a:extLst>
              <a:ext uri="{FF2B5EF4-FFF2-40B4-BE49-F238E27FC236}">
                <a16:creationId xmlns:a16="http://schemas.microsoft.com/office/drawing/2014/main" id="{5E43CBB6-8A11-2528-BBDC-9C304F6EDE06}"/>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A712C9BC-782C-84A0-56FC-693E207DE77C}"/>
              </a:ext>
            </a:extLst>
          </p:cNvPr>
          <p:cNvSpPr>
            <a:spLocks noGrp="1"/>
          </p:cNvSpPr>
          <p:nvPr>
            <p:ph type="sldNum" sz="quarter" idx="12"/>
          </p:nvPr>
        </p:nvSpPr>
        <p:spPr/>
        <p:txBody>
          <a:bodyPr/>
          <a:lstStyle/>
          <a:p>
            <a:fld id="{813FDCB5-452B-0A44-B2BA-B0057FF64A96}" type="slidenum">
              <a:rPr lang="en-GR" smtClean="0"/>
              <a:t>‹#›</a:t>
            </a:fld>
            <a:endParaRPr lang="en-GR"/>
          </a:p>
        </p:txBody>
      </p:sp>
    </p:spTree>
    <p:extLst>
      <p:ext uri="{BB962C8B-B14F-4D97-AF65-F5344CB8AC3E}">
        <p14:creationId xmlns:p14="http://schemas.microsoft.com/office/powerpoint/2010/main" val="378864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C4B67-DF02-5E39-3E1B-E62C89B70F0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58F16D32-2D1E-AC33-2F3F-31AD306352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D2EF34E5-7AEE-6985-B3CE-070238304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3D7DD8-12A5-44FE-CFF8-D9EB6C66D6CF}"/>
              </a:ext>
            </a:extLst>
          </p:cNvPr>
          <p:cNvSpPr>
            <a:spLocks noGrp="1"/>
          </p:cNvSpPr>
          <p:nvPr>
            <p:ph type="dt" sz="half" idx="10"/>
          </p:nvPr>
        </p:nvSpPr>
        <p:spPr/>
        <p:txBody>
          <a:bodyPr/>
          <a:lstStyle/>
          <a:p>
            <a:fld id="{BBEF9679-28F2-CC4C-A1BB-973D193AD58F}" type="datetimeFigureOut">
              <a:rPr lang="en-GR" smtClean="0"/>
              <a:t>8/2/26</a:t>
            </a:fld>
            <a:endParaRPr lang="en-GR"/>
          </a:p>
        </p:txBody>
      </p:sp>
      <p:sp>
        <p:nvSpPr>
          <p:cNvPr id="6" name="Footer Placeholder 5">
            <a:extLst>
              <a:ext uri="{FF2B5EF4-FFF2-40B4-BE49-F238E27FC236}">
                <a16:creationId xmlns:a16="http://schemas.microsoft.com/office/drawing/2014/main" id="{32BB9535-8C41-D98B-0A99-66ABA802D645}"/>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48C5BC0A-7B15-73FE-7092-91FCCA601037}"/>
              </a:ext>
            </a:extLst>
          </p:cNvPr>
          <p:cNvSpPr>
            <a:spLocks noGrp="1"/>
          </p:cNvSpPr>
          <p:nvPr>
            <p:ph type="sldNum" sz="quarter" idx="12"/>
          </p:nvPr>
        </p:nvSpPr>
        <p:spPr/>
        <p:txBody>
          <a:bodyPr/>
          <a:lstStyle/>
          <a:p>
            <a:fld id="{813FDCB5-452B-0A44-B2BA-B0057FF64A96}" type="slidenum">
              <a:rPr lang="en-GR" smtClean="0"/>
              <a:t>‹#›</a:t>
            </a:fld>
            <a:endParaRPr lang="en-GR"/>
          </a:p>
        </p:txBody>
      </p:sp>
    </p:spTree>
    <p:extLst>
      <p:ext uri="{BB962C8B-B14F-4D97-AF65-F5344CB8AC3E}">
        <p14:creationId xmlns:p14="http://schemas.microsoft.com/office/powerpoint/2010/main" val="416376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2E49B-4482-4732-6FC2-CF3AE7CD331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1FED67D3-136F-CC99-DB18-43B7E6B212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8CC6CB01-EF9F-7D24-724A-141EB33271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9FD3FE6-E7F0-36B0-74DC-CAA5B40BDEC7}"/>
              </a:ext>
            </a:extLst>
          </p:cNvPr>
          <p:cNvSpPr>
            <a:spLocks noGrp="1"/>
          </p:cNvSpPr>
          <p:nvPr>
            <p:ph type="dt" sz="half" idx="10"/>
          </p:nvPr>
        </p:nvSpPr>
        <p:spPr/>
        <p:txBody>
          <a:bodyPr/>
          <a:lstStyle/>
          <a:p>
            <a:fld id="{BBEF9679-28F2-CC4C-A1BB-973D193AD58F}" type="datetimeFigureOut">
              <a:rPr lang="en-GR" smtClean="0"/>
              <a:t>8/2/26</a:t>
            </a:fld>
            <a:endParaRPr lang="en-GR"/>
          </a:p>
        </p:txBody>
      </p:sp>
      <p:sp>
        <p:nvSpPr>
          <p:cNvPr id="6" name="Footer Placeholder 5">
            <a:extLst>
              <a:ext uri="{FF2B5EF4-FFF2-40B4-BE49-F238E27FC236}">
                <a16:creationId xmlns:a16="http://schemas.microsoft.com/office/drawing/2014/main" id="{159820F7-4B81-0C13-318D-D9EB74B7AE79}"/>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FEB41CB8-1C89-FEF5-A004-B08704D6B51E}"/>
              </a:ext>
            </a:extLst>
          </p:cNvPr>
          <p:cNvSpPr>
            <a:spLocks noGrp="1"/>
          </p:cNvSpPr>
          <p:nvPr>
            <p:ph type="sldNum" sz="quarter" idx="12"/>
          </p:nvPr>
        </p:nvSpPr>
        <p:spPr/>
        <p:txBody>
          <a:bodyPr/>
          <a:lstStyle/>
          <a:p>
            <a:fld id="{813FDCB5-452B-0A44-B2BA-B0057FF64A96}" type="slidenum">
              <a:rPr lang="en-GR" smtClean="0"/>
              <a:t>‹#›</a:t>
            </a:fld>
            <a:endParaRPr lang="en-GR"/>
          </a:p>
        </p:txBody>
      </p:sp>
    </p:spTree>
    <p:extLst>
      <p:ext uri="{BB962C8B-B14F-4D97-AF65-F5344CB8AC3E}">
        <p14:creationId xmlns:p14="http://schemas.microsoft.com/office/powerpoint/2010/main" val="4139982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5EAF1A-B45F-F5A8-9C5D-F68F6C6F06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R"/>
          </a:p>
        </p:txBody>
      </p:sp>
      <p:sp>
        <p:nvSpPr>
          <p:cNvPr id="3" name="Text Placeholder 2">
            <a:extLst>
              <a:ext uri="{FF2B5EF4-FFF2-40B4-BE49-F238E27FC236}">
                <a16:creationId xmlns:a16="http://schemas.microsoft.com/office/drawing/2014/main" id="{5E8607F7-85E7-7243-9C56-ED49BB9C50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04049C41-5EC5-5252-E416-F22729301A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EF9679-28F2-CC4C-A1BB-973D193AD58F}" type="datetimeFigureOut">
              <a:rPr lang="en-GR" smtClean="0"/>
              <a:t>8/2/26</a:t>
            </a:fld>
            <a:endParaRPr lang="en-GR"/>
          </a:p>
        </p:txBody>
      </p:sp>
      <p:sp>
        <p:nvSpPr>
          <p:cNvPr id="5" name="Footer Placeholder 4">
            <a:extLst>
              <a:ext uri="{FF2B5EF4-FFF2-40B4-BE49-F238E27FC236}">
                <a16:creationId xmlns:a16="http://schemas.microsoft.com/office/drawing/2014/main" id="{DA2D2DB2-E448-4AF1-A62C-C73D80BCE0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R"/>
          </a:p>
        </p:txBody>
      </p:sp>
      <p:sp>
        <p:nvSpPr>
          <p:cNvPr id="6" name="Slide Number Placeholder 5">
            <a:extLst>
              <a:ext uri="{FF2B5EF4-FFF2-40B4-BE49-F238E27FC236}">
                <a16:creationId xmlns:a16="http://schemas.microsoft.com/office/drawing/2014/main" id="{046E7863-720B-7893-0819-925AF60FCC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3FDCB5-452B-0A44-B2BA-B0057FF64A96}" type="slidenum">
              <a:rPr lang="en-GR" smtClean="0"/>
              <a:t>‹#›</a:t>
            </a:fld>
            <a:endParaRPr lang="en-GR"/>
          </a:p>
        </p:txBody>
      </p:sp>
    </p:spTree>
    <p:extLst>
      <p:ext uri="{BB962C8B-B14F-4D97-AF65-F5344CB8AC3E}">
        <p14:creationId xmlns:p14="http://schemas.microsoft.com/office/powerpoint/2010/main" val="1957928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902BA09-7BC8-47D8-B11C-D33699B13B1E}"/>
              </a:ext>
            </a:extLst>
          </p:cNvPr>
          <p:cNvSpPr txBox="1"/>
          <p:nvPr/>
        </p:nvSpPr>
        <p:spPr>
          <a:xfrm>
            <a:off x="257629" y="5363756"/>
            <a:ext cx="3559629" cy="1200329"/>
          </a:xfrm>
          <a:prstGeom prst="rect">
            <a:avLst/>
          </a:prstGeom>
          <a:noFill/>
        </p:spPr>
        <p:txBody>
          <a:bodyPr wrap="square" rtlCol="0">
            <a:spAutoFit/>
          </a:bodyPr>
          <a:lstStyle/>
          <a:p>
            <a:r>
              <a:rPr lang="el-GR" sz="2400" dirty="0">
                <a:solidFill>
                  <a:schemeClr val="bg1"/>
                </a:solidFill>
                <a:latin typeface="Calibri" panose="020F0502020204030204" pitchFamily="34" charset="0"/>
                <a:cs typeface="Calibri" panose="020F0502020204030204" pitchFamily="34" charset="0"/>
              </a:rPr>
              <a:t>Χριστιάνα </a:t>
            </a:r>
            <a:r>
              <a:rPr lang="el-GR" sz="2400" dirty="0" err="1">
                <a:solidFill>
                  <a:schemeClr val="bg1"/>
                </a:solidFill>
                <a:latin typeface="Calibri" panose="020F0502020204030204" pitchFamily="34" charset="0"/>
                <a:cs typeface="Calibri" panose="020F0502020204030204" pitchFamily="34" charset="0"/>
              </a:rPr>
              <a:t>Διαμάντη</a:t>
            </a:r>
            <a:endParaRPr lang="el-GR" sz="2400" dirty="0">
              <a:solidFill>
                <a:schemeClr val="bg1"/>
              </a:solidFill>
              <a:latin typeface="Calibri" panose="020F0502020204030204" pitchFamily="34" charset="0"/>
              <a:cs typeface="Calibri" panose="020F0502020204030204" pitchFamily="34" charset="0"/>
            </a:endParaRPr>
          </a:p>
          <a:p>
            <a:r>
              <a:rPr lang="el-GR" sz="2400" dirty="0">
                <a:solidFill>
                  <a:schemeClr val="bg1"/>
                </a:solidFill>
                <a:latin typeface="Calibri" panose="020F0502020204030204" pitchFamily="34" charset="0"/>
                <a:cs typeface="Calibri" panose="020F0502020204030204" pitchFamily="34" charset="0"/>
              </a:rPr>
              <a:t>Μάρθα Θεοδωράκη</a:t>
            </a:r>
          </a:p>
          <a:p>
            <a:r>
              <a:rPr lang="el-GR" sz="2400" dirty="0">
                <a:solidFill>
                  <a:schemeClr val="bg1"/>
                </a:solidFill>
                <a:latin typeface="Calibri" panose="020F0502020204030204" pitchFamily="34" charset="0"/>
                <a:cs typeface="Calibri" panose="020F0502020204030204" pitchFamily="34" charset="0"/>
              </a:rPr>
              <a:t>Γεωργία </a:t>
            </a:r>
            <a:r>
              <a:rPr lang="el-GR" sz="2400" dirty="0" err="1">
                <a:solidFill>
                  <a:schemeClr val="bg1"/>
                </a:solidFill>
                <a:latin typeface="Calibri" panose="020F0502020204030204" pitchFamily="34" charset="0"/>
                <a:cs typeface="Calibri" panose="020F0502020204030204" pitchFamily="34" charset="0"/>
              </a:rPr>
              <a:t>Γαλάκου</a:t>
            </a:r>
            <a:endParaRPr lang="en-US" sz="2400" dirty="0">
              <a:solidFill>
                <a:schemeClr val="bg1"/>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B7E6D1FD-C875-A370-8841-BE5E9D78B4F1}"/>
              </a:ext>
            </a:extLst>
          </p:cNvPr>
          <p:cNvSpPr txBox="1"/>
          <p:nvPr/>
        </p:nvSpPr>
        <p:spPr>
          <a:xfrm>
            <a:off x="257628" y="4405813"/>
            <a:ext cx="3559629" cy="830997"/>
          </a:xfrm>
          <a:prstGeom prst="rect">
            <a:avLst/>
          </a:prstGeom>
          <a:noFill/>
        </p:spPr>
        <p:txBody>
          <a:bodyPr wrap="square" rtlCol="0">
            <a:spAutoFit/>
          </a:bodyPr>
          <a:lstStyle/>
          <a:p>
            <a:r>
              <a:rPr lang="el-GR" sz="2400" dirty="0">
                <a:solidFill>
                  <a:schemeClr val="accent5">
                    <a:lumMod val="40000"/>
                    <a:lumOff val="60000"/>
                  </a:schemeClr>
                </a:solidFill>
                <a:latin typeface="Calibri" panose="020F0502020204030204" pitchFamily="34" charset="0"/>
                <a:cs typeface="Calibri" panose="020F0502020204030204" pitchFamily="34" charset="0"/>
              </a:rPr>
              <a:t>2</a:t>
            </a:r>
            <a:r>
              <a:rPr lang="el-GR" sz="2400" baseline="30000" dirty="0">
                <a:solidFill>
                  <a:schemeClr val="accent5">
                    <a:lumMod val="40000"/>
                    <a:lumOff val="60000"/>
                  </a:schemeClr>
                </a:solidFill>
                <a:latin typeface="Calibri" panose="020F0502020204030204" pitchFamily="34" charset="0"/>
                <a:cs typeface="Calibri" panose="020F0502020204030204" pitchFamily="34" charset="0"/>
              </a:rPr>
              <a:t>ο</a:t>
            </a:r>
            <a:r>
              <a:rPr lang="el-GR" sz="2400" dirty="0">
                <a:solidFill>
                  <a:schemeClr val="accent5">
                    <a:lumMod val="40000"/>
                    <a:lumOff val="60000"/>
                  </a:schemeClr>
                </a:solidFill>
                <a:latin typeface="Calibri" panose="020F0502020204030204" pitchFamily="34" charset="0"/>
                <a:cs typeface="Calibri" panose="020F0502020204030204" pitchFamily="34" charset="0"/>
              </a:rPr>
              <a:t> ΓΥΜΝΑΣΙΟ ΚΑΛΥΒΙΩΝ</a:t>
            </a:r>
          </a:p>
          <a:p>
            <a:r>
              <a:rPr lang="el-GR" sz="2400" dirty="0">
                <a:solidFill>
                  <a:schemeClr val="accent5">
                    <a:lumMod val="40000"/>
                    <a:lumOff val="60000"/>
                  </a:schemeClr>
                </a:solidFill>
                <a:latin typeface="Calibri" panose="020F0502020204030204" pitchFamily="34" charset="0"/>
                <a:cs typeface="Calibri" panose="020F0502020204030204" pitchFamily="34" charset="0"/>
              </a:rPr>
              <a:t>ΤΑΞΗ Β΄| ΤΜΗΜΑ 1</a:t>
            </a:r>
          </a:p>
        </p:txBody>
      </p:sp>
      <p:cxnSp>
        <p:nvCxnSpPr>
          <p:cNvPr id="15" name="Straight Connector 14">
            <a:extLst>
              <a:ext uri="{FF2B5EF4-FFF2-40B4-BE49-F238E27FC236}">
                <a16:creationId xmlns:a16="http://schemas.microsoft.com/office/drawing/2014/main" id="{2207E1C1-E54F-C614-9AB6-B6961191ADCD}"/>
              </a:ext>
            </a:extLst>
          </p:cNvPr>
          <p:cNvCxnSpPr/>
          <p:nvPr/>
        </p:nvCxnSpPr>
        <p:spPr>
          <a:xfrm>
            <a:off x="257628" y="5317367"/>
            <a:ext cx="3341915" cy="0"/>
          </a:xfrm>
          <a:prstGeom prst="line">
            <a:avLst/>
          </a:prstGeom>
          <a:ln>
            <a:solidFill>
              <a:schemeClr val="accent5">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F455C57D-F6E6-362B-F074-9F2B54AFA7E2}"/>
              </a:ext>
            </a:extLst>
          </p:cNvPr>
          <p:cNvSpPr txBox="1"/>
          <p:nvPr/>
        </p:nvSpPr>
        <p:spPr>
          <a:xfrm>
            <a:off x="0" y="1109745"/>
            <a:ext cx="12192000" cy="861774"/>
          </a:xfrm>
          <a:prstGeom prst="rect">
            <a:avLst/>
          </a:prstGeom>
          <a:noFill/>
          <a:ln w="92075">
            <a:noFill/>
            <a:bevel/>
          </a:ln>
        </p:spPr>
        <p:txBody>
          <a:bodyPr wrap="square" rtlCol="0">
            <a:spAutoFit/>
          </a:bodyPr>
          <a:lstStyle/>
          <a:p>
            <a:pPr algn="ctr"/>
            <a:r>
              <a:rPr lang="el-GR" sz="5000" b="1" dirty="0">
                <a:solidFill>
                  <a:schemeClr val="bg1"/>
                </a:solidFill>
                <a:latin typeface="Calibri" panose="020F0502020204030204" pitchFamily="34" charset="0"/>
                <a:cs typeface="Calibri" panose="020F0502020204030204" pitchFamily="34" charset="0"/>
              </a:rPr>
              <a:t>ΕΛΛΗΝΕΣ ΤΟΥ</a:t>
            </a:r>
            <a:r>
              <a:rPr lang="en-US" sz="5000" b="1" dirty="0">
                <a:solidFill>
                  <a:schemeClr val="bg1"/>
                </a:solidFill>
                <a:latin typeface="Calibri" panose="020F0502020204030204" pitchFamily="34" charset="0"/>
                <a:cs typeface="Calibri" panose="020F0502020204030204" pitchFamily="34" charset="0"/>
              </a:rPr>
              <a:t> </a:t>
            </a:r>
            <a:r>
              <a:rPr lang="el-GR" sz="5000" b="1" dirty="0">
                <a:solidFill>
                  <a:schemeClr val="bg1"/>
                </a:solidFill>
                <a:latin typeface="Calibri" panose="020F0502020204030204" pitchFamily="34" charset="0"/>
                <a:cs typeface="Calibri" panose="020F0502020204030204" pitchFamily="34" charset="0"/>
              </a:rPr>
              <a:t>ΔΙΑΣΤΗΜΑΤΟΣ</a:t>
            </a:r>
            <a:endParaRPr lang="en-US" sz="5000" b="1" dirty="0">
              <a:solidFill>
                <a:schemeClr val="bg1"/>
              </a:solidFill>
              <a:latin typeface="Calibri" panose="020F0502020204030204" pitchFamily="34" charset="0"/>
              <a:cs typeface="Calibri" panose="020F0502020204030204" pitchFamily="34" charset="0"/>
            </a:endParaRPr>
          </a:p>
        </p:txBody>
      </p:sp>
      <p:cxnSp>
        <p:nvCxnSpPr>
          <p:cNvPr id="17" name="Straight Connector 16">
            <a:extLst>
              <a:ext uri="{FF2B5EF4-FFF2-40B4-BE49-F238E27FC236}">
                <a16:creationId xmlns:a16="http://schemas.microsoft.com/office/drawing/2014/main" id="{D127C031-DE34-E889-3DC2-31146782CBBA}"/>
              </a:ext>
            </a:extLst>
          </p:cNvPr>
          <p:cNvCxnSpPr>
            <a:cxnSpLocks/>
          </p:cNvCxnSpPr>
          <p:nvPr/>
        </p:nvCxnSpPr>
        <p:spPr>
          <a:xfrm>
            <a:off x="2289628" y="1971519"/>
            <a:ext cx="7739743" cy="0"/>
          </a:xfrm>
          <a:prstGeom prst="line">
            <a:avLst/>
          </a:prstGeom>
          <a:ln w="53975">
            <a:gradFill>
              <a:gsLst>
                <a:gs pos="0">
                  <a:schemeClr val="accent1">
                    <a:lumMod val="5000"/>
                    <a:lumOff val="95000"/>
                    <a:alpha val="0"/>
                  </a:schemeClr>
                </a:gs>
                <a:gs pos="74000">
                  <a:schemeClr val="accent5">
                    <a:lumMod val="60000"/>
                    <a:lumOff val="40000"/>
                  </a:schemeClr>
                </a:gs>
                <a:gs pos="83000">
                  <a:schemeClr val="accent5">
                    <a:lumMod val="60000"/>
                    <a:lumOff val="40000"/>
                  </a:schemeClr>
                </a:gs>
                <a:gs pos="100000">
                  <a:schemeClr val="accent5">
                    <a:lumMod val="40000"/>
                    <a:lumOff val="60000"/>
                  </a:schemeClr>
                </a:gs>
              </a:gsLst>
              <a:lin ang="0" scaled="0"/>
            </a:gra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535C09A-F186-DC90-A631-D25974F79AB2}"/>
              </a:ext>
            </a:extLst>
          </p:cNvPr>
          <p:cNvCxnSpPr>
            <a:cxnSpLocks/>
          </p:cNvCxnSpPr>
          <p:nvPr/>
        </p:nvCxnSpPr>
        <p:spPr>
          <a:xfrm>
            <a:off x="2289628" y="1144205"/>
            <a:ext cx="7739743" cy="0"/>
          </a:xfrm>
          <a:prstGeom prst="line">
            <a:avLst/>
          </a:prstGeom>
          <a:ln w="53975">
            <a:gradFill>
              <a:gsLst>
                <a:gs pos="0">
                  <a:schemeClr val="accent1">
                    <a:lumMod val="5000"/>
                    <a:lumOff val="95000"/>
                    <a:alpha val="0"/>
                  </a:schemeClr>
                </a:gs>
                <a:gs pos="74000">
                  <a:schemeClr val="accent5">
                    <a:lumMod val="60000"/>
                    <a:lumOff val="40000"/>
                  </a:schemeClr>
                </a:gs>
                <a:gs pos="83000">
                  <a:schemeClr val="accent5">
                    <a:lumMod val="60000"/>
                    <a:lumOff val="40000"/>
                  </a:schemeClr>
                </a:gs>
                <a:gs pos="100000">
                  <a:schemeClr val="accent5">
                    <a:lumMod val="40000"/>
                    <a:lumOff val="60000"/>
                  </a:schemeClr>
                </a:gs>
              </a:gsLst>
              <a:lin ang="10800000" scaled="0"/>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80738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par>
                                <p:cTn id="8" presetID="9"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FE899-C4AF-316C-8BC5-8D481E5420E4}"/>
            </a:ext>
          </a:extLst>
        </p:cNvPr>
        <p:cNvGrpSpPr/>
        <p:nvPr/>
      </p:nvGrpSpPr>
      <p:grpSpPr>
        <a:xfrm>
          <a:off x="0" y="0"/>
          <a:ext cx="0" cy="0"/>
          <a:chOff x="0" y="0"/>
          <a:chExt cx="0" cy="0"/>
        </a:xfrm>
      </p:grpSpPr>
      <p:pic>
        <p:nvPicPr>
          <p:cNvPr id="1028" name="Picture 4" descr="Simple space Wallpaper 4K - Galaxy, Astronomy">
            <a:extLst>
              <a:ext uri="{FF2B5EF4-FFF2-40B4-BE49-F238E27FC236}">
                <a16:creationId xmlns:a16="http://schemas.microsoft.com/office/drawing/2014/main" id="{229D781B-29A3-B399-460E-30267E3C0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75" y="0"/>
            <a:ext cx="3857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3FB5F90-FE21-343E-A382-A21E4585E557}"/>
              </a:ext>
            </a:extLst>
          </p:cNvPr>
          <p:cNvSpPr txBox="1"/>
          <p:nvPr/>
        </p:nvSpPr>
        <p:spPr>
          <a:xfrm>
            <a:off x="8334374" y="6487896"/>
            <a:ext cx="3751637" cy="307777"/>
          </a:xfrm>
          <a:prstGeom prst="rect">
            <a:avLst/>
          </a:prstGeom>
          <a:noFill/>
          <a:ln w="92075">
            <a:noFill/>
            <a:bevel/>
          </a:ln>
        </p:spPr>
        <p:txBody>
          <a:bodyPr wrap="square" rtlCol="0">
            <a:spAutoFit/>
          </a:bodyPr>
          <a:lstStyle/>
          <a:p>
            <a:pPr algn="r"/>
            <a:r>
              <a:rPr lang="el-GR" sz="1400" b="1" dirty="0">
                <a:solidFill>
                  <a:schemeClr val="bg1"/>
                </a:solidFill>
                <a:latin typeface="Calibri" panose="020F0502020204030204" pitchFamily="34" charset="0"/>
                <a:cs typeface="Calibri" panose="020F0502020204030204" pitchFamily="34" charset="0"/>
              </a:rPr>
              <a:t>ΕΛΛΗΝΕΣ ΤΟΥ</a:t>
            </a:r>
            <a:r>
              <a:rPr lang="en-US" sz="1400" b="1" dirty="0">
                <a:solidFill>
                  <a:schemeClr val="bg1"/>
                </a:solidFill>
                <a:latin typeface="Calibri" panose="020F0502020204030204" pitchFamily="34" charset="0"/>
                <a:cs typeface="Calibri" panose="020F0502020204030204" pitchFamily="34" charset="0"/>
              </a:rPr>
              <a:t> </a:t>
            </a:r>
            <a:r>
              <a:rPr lang="el-GR" sz="1400" b="1" dirty="0">
                <a:solidFill>
                  <a:schemeClr val="bg1"/>
                </a:solidFill>
                <a:latin typeface="Calibri" panose="020F0502020204030204" pitchFamily="34" charset="0"/>
                <a:cs typeface="Calibri" panose="020F0502020204030204" pitchFamily="34" charset="0"/>
              </a:rPr>
              <a:t>ΔΙΑΣΤΗΜΑΤΟΣ</a:t>
            </a:r>
            <a:endParaRPr lang="en-US" sz="1400" b="1" dirty="0">
              <a:solidFill>
                <a:schemeClr val="bg1"/>
              </a:solidFill>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085A81AA-62EA-7989-3377-57EAFEEE5826}"/>
              </a:ext>
            </a:extLst>
          </p:cNvPr>
          <p:cNvCxnSpPr>
            <a:cxnSpLocks/>
          </p:cNvCxnSpPr>
          <p:nvPr/>
        </p:nvCxnSpPr>
        <p:spPr>
          <a:xfrm>
            <a:off x="8334375" y="6376835"/>
            <a:ext cx="3857625" cy="0"/>
          </a:xfrm>
          <a:prstGeom prst="line">
            <a:avLst/>
          </a:prstGeom>
          <a:ln w="28575">
            <a:gradFill>
              <a:gsLst>
                <a:gs pos="0">
                  <a:schemeClr val="accent1">
                    <a:lumMod val="5000"/>
                    <a:lumOff val="95000"/>
                    <a:alpha val="0"/>
                  </a:schemeClr>
                </a:gs>
                <a:gs pos="74000">
                  <a:schemeClr val="accent5">
                    <a:lumMod val="60000"/>
                    <a:lumOff val="40000"/>
                  </a:schemeClr>
                </a:gs>
                <a:gs pos="83000">
                  <a:schemeClr val="accent5">
                    <a:lumMod val="60000"/>
                    <a:lumOff val="40000"/>
                  </a:schemeClr>
                </a:gs>
                <a:gs pos="100000">
                  <a:schemeClr val="accent5">
                    <a:lumMod val="40000"/>
                    <a:lumOff val="60000"/>
                  </a:schemeClr>
                </a:gs>
              </a:gsLst>
              <a:lin ang="0" scaled="0"/>
            </a:gradFill>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51732E6B-DF43-0930-F617-E0B59A604188}"/>
              </a:ext>
            </a:extLst>
          </p:cNvPr>
          <p:cNvSpPr txBox="1"/>
          <p:nvPr/>
        </p:nvSpPr>
        <p:spPr>
          <a:xfrm>
            <a:off x="341126" y="647078"/>
            <a:ext cx="7138990" cy="509627"/>
          </a:xfrm>
          <a:prstGeom prst="rect">
            <a:avLst/>
          </a:prstGeom>
          <a:noFill/>
        </p:spPr>
        <p:txBody>
          <a:bodyPr wrap="square" rtlCol="0">
            <a:spAutoFit/>
          </a:bodyPr>
          <a:lstStyle/>
          <a:p>
            <a:pPr>
              <a:lnSpc>
                <a:spcPct val="150000"/>
              </a:lnSpc>
            </a:pPr>
            <a:r>
              <a:rPr lang="el-GR" sz="2000" b="1" dirty="0">
                <a:solidFill>
                  <a:srgbClr val="0B4A92"/>
                </a:solidFill>
                <a:latin typeface="Calibri" panose="020F0502020204030204" pitchFamily="34" charset="0"/>
                <a:cs typeface="Calibri" panose="020F0502020204030204" pitchFamily="34" charset="0"/>
              </a:rPr>
              <a:t>ΤΙ ΚΑΝΕΙ ΣΤΙΣ ΑΠΟΣΤΟΛΕΣ</a:t>
            </a:r>
            <a:endParaRPr lang="en-US" sz="2000" b="1" dirty="0">
              <a:solidFill>
                <a:srgbClr val="0B4A92"/>
              </a:solidFill>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E4816FE6-11C7-D26F-9069-AB693D79D868}"/>
              </a:ext>
            </a:extLst>
          </p:cNvPr>
          <p:cNvSpPr txBox="1"/>
          <p:nvPr/>
        </p:nvSpPr>
        <p:spPr>
          <a:xfrm>
            <a:off x="288131" y="1174016"/>
            <a:ext cx="7680212" cy="2352952"/>
          </a:xfrm>
          <a:prstGeom prst="rect">
            <a:avLst/>
          </a:prstGeom>
          <a:noFill/>
        </p:spPr>
        <p:txBody>
          <a:bodyPr wrap="square" rtlCol="0">
            <a:spAutoFit/>
          </a:bodyPr>
          <a:lstStyle/>
          <a:p>
            <a:pPr marL="342900" indent="-342900">
              <a:lnSpc>
                <a:spcPct val="150000"/>
              </a:lnSpc>
              <a:buFont typeface="Wingdings" pitchFamily="2" charset="2"/>
              <a:buChar char="§"/>
            </a:pPr>
            <a:r>
              <a:rPr lang="el-GR" sz="2000" dirty="0">
                <a:latin typeface="Calibri" panose="020F0502020204030204" pitchFamily="34" charset="0"/>
                <a:cs typeface="Calibri" panose="020F0502020204030204" pitchFamily="34" charset="0"/>
              </a:rPr>
              <a:t>Συμμετέχει στον </a:t>
            </a:r>
            <a:r>
              <a:rPr lang="el-GR" sz="2000" b="1" dirty="0">
                <a:latin typeface="Calibri" panose="020F0502020204030204" pitchFamily="34" charset="0"/>
                <a:cs typeface="Calibri" panose="020F0502020204030204" pitchFamily="34" charset="0"/>
              </a:rPr>
              <a:t>σχεδιασμό και τη δοκιμή συστημάτων</a:t>
            </a:r>
            <a:endParaRPr lang="el-GR" sz="2000" dirty="0">
              <a:latin typeface="Calibri" panose="020F0502020204030204" pitchFamily="34" charset="0"/>
              <a:cs typeface="Calibri" panose="020F0502020204030204" pitchFamily="34" charset="0"/>
            </a:endParaRPr>
          </a:p>
          <a:p>
            <a:pPr marL="342900" indent="-342900">
              <a:lnSpc>
                <a:spcPct val="150000"/>
              </a:lnSpc>
              <a:buFont typeface="Wingdings" pitchFamily="2" charset="2"/>
              <a:buChar char="§"/>
            </a:pPr>
            <a:r>
              <a:rPr lang="el-GR" sz="2000" dirty="0">
                <a:latin typeface="Calibri" panose="020F0502020204030204" pitchFamily="34" charset="0"/>
                <a:cs typeface="Calibri" panose="020F0502020204030204" pitchFamily="34" charset="0"/>
              </a:rPr>
              <a:t>Ελέγχει ότι οι δορυφόροι:</a:t>
            </a:r>
          </a:p>
          <a:p>
            <a:pPr marL="800100" lvl="1" indent="-342900">
              <a:lnSpc>
                <a:spcPct val="150000"/>
              </a:lnSpc>
              <a:buFont typeface="Wingdings" pitchFamily="2" charset="2"/>
              <a:buChar char="ü"/>
            </a:pPr>
            <a:r>
              <a:rPr lang="el-GR" sz="2000" dirty="0">
                <a:latin typeface="Calibri" panose="020F0502020204030204" pitchFamily="34" charset="0"/>
                <a:cs typeface="Calibri" panose="020F0502020204030204" pitchFamily="34" charset="0"/>
              </a:rPr>
              <a:t>επικοινωνούν σωστά</a:t>
            </a:r>
          </a:p>
          <a:p>
            <a:pPr marL="800100" lvl="1" indent="-342900">
              <a:lnSpc>
                <a:spcPct val="150000"/>
              </a:lnSpc>
              <a:buFont typeface="Wingdings" pitchFamily="2" charset="2"/>
              <a:buChar char="ü"/>
            </a:pPr>
            <a:r>
              <a:rPr lang="el-GR" sz="2000" dirty="0">
                <a:latin typeface="Calibri" panose="020F0502020204030204" pitchFamily="34" charset="0"/>
                <a:cs typeface="Calibri" panose="020F0502020204030204" pitchFamily="34" charset="0"/>
              </a:rPr>
              <a:t>λειτουργούν με ασφάλεια</a:t>
            </a:r>
          </a:p>
          <a:p>
            <a:pPr marL="342900" indent="-342900">
              <a:lnSpc>
                <a:spcPct val="150000"/>
              </a:lnSpc>
              <a:buFont typeface="Wingdings" pitchFamily="2" charset="2"/>
              <a:buChar char="§"/>
            </a:pPr>
            <a:r>
              <a:rPr lang="el-GR" sz="2000" dirty="0">
                <a:latin typeface="Calibri" panose="020F0502020204030204" pitchFamily="34" charset="0"/>
                <a:cs typeface="Calibri" panose="020F0502020204030204" pitchFamily="34" charset="0"/>
              </a:rPr>
              <a:t>Βοηθά στην επίλυση τεχνικών προβλημάτων</a:t>
            </a:r>
          </a:p>
        </p:txBody>
      </p:sp>
      <p:sp>
        <p:nvSpPr>
          <p:cNvPr id="4" name="TextBox 3">
            <a:extLst>
              <a:ext uri="{FF2B5EF4-FFF2-40B4-BE49-F238E27FC236}">
                <a16:creationId xmlns:a16="http://schemas.microsoft.com/office/drawing/2014/main" id="{1ACA1861-DBE0-DDB5-93BA-C04FC5DFE00E}"/>
              </a:ext>
            </a:extLst>
          </p:cNvPr>
          <p:cNvSpPr txBox="1"/>
          <p:nvPr/>
        </p:nvSpPr>
        <p:spPr>
          <a:xfrm>
            <a:off x="8334374" y="101610"/>
            <a:ext cx="3751637" cy="307777"/>
          </a:xfrm>
          <a:prstGeom prst="rect">
            <a:avLst/>
          </a:prstGeom>
          <a:noFill/>
          <a:ln w="92075">
            <a:noFill/>
            <a:bevel/>
          </a:ln>
        </p:spPr>
        <p:txBody>
          <a:bodyPr wrap="square" rtlCol="0">
            <a:spAutoFit/>
          </a:bodyPr>
          <a:lstStyle/>
          <a:p>
            <a:pPr algn="r"/>
            <a:r>
              <a:rPr lang="el-GR" sz="1400" b="1" dirty="0">
                <a:solidFill>
                  <a:schemeClr val="bg1"/>
                </a:solidFill>
                <a:latin typeface="Calibri" panose="020F0502020204030204" pitchFamily="34" charset="0"/>
                <a:cs typeface="Calibri" panose="020F0502020204030204" pitchFamily="34" charset="0"/>
              </a:rPr>
              <a:t>ΕΛΕΝΗ ΓΡΗΓΟΡΙΟΥ</a:t>
            </a:r>
            <a:endParaRPr lang="en-US" sz="1400" b="1" dirty="0">
              <a:solidFill>
                <a:schemeClr val="bg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EFBF4276-0F6C-3F0C-2BF9-E63D4BBECC56}"/>
              </a:ext>
            </a:extLst>
          </p:cNvPr>
          <p:cNvSpPr txBox="1"/>
          <p:nvPr/>
        </p:nvSpPr>
        <p:spPr>
          <a:xfrm>
            <a:off x="8528730" y="1514192"/>
            <a:ext cx="3468914" cy="3278783"/>
          </a:xfrm>
          <a:prstGeom prst="rect">
            <a:avLst/>
          </a:prstGeom>
          <a:noFill/>
        </p:spPr>
        <p:txBody>
          <a:bodyPr wrap="square" rtlCol="0">
            <a:spAutoFit/>
          </a:bodyPr>
          <a:lstStyle/>
          <a:p>
            <a:pPr algn="ctr">
              <a:lnSpc>
                <a:spcPct val="150000"/>
              </a:lnSpc>
            </a:pPr>
            <a:r>
              <a:rPr lang="el-GR" sz="2000" dirty="0">
                <a:solidFill>
                  <a:schemeClr val="bg1"/>
                </a:solidFill>
                <a:latin typeface="Calibri" panose="020F0502020204030204" pitchFamily="34" charset="0"/>
                <a:cs typeface="Calibri" panose="020F0502020204030204" pitchFamily="34" charset="0"/>
              </a:rPr>
              <a:t>Η Ελένη Γρηγορίου είναι ένα παράδειγμα Ελληνίδας μηχανικού που εργάζεται πίσω από τις διαστημικές αποστολές και συμβάλλει ουσιαστικά στη λειτουργία των δορυφόρων και των διαστημικών συστημάτων</a:t>
            </a:r>
            <a:r>
              <a:rPr lang="el-GR" sz="2000" dirty="0"/>
              <a:t>.</a:t>
            </a:r>
            <a:endParaRPr lang="el-GR" sz="2000" dirty="0">
              <a:solidFill>
                <a:schemeClr val="bg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53BFF74-EDFB-6119-63EE-C627995AF9BD}"/>
              </a:ext>
            </a:extLst>
          </p:cNvPr>
          <p:cNvSpPr txBox="1"/>
          <p:nvPr/>
        </p:nvSpPr>
        <p:spPr>
          <a:xfrm>
            <a:off x="288131" y="3780038"/>
            <a:ext cx="7138990" cy="508794"/>
          </a:xfrm>
          <a:prstGeom prst="rect">
            <a:avLst/>
          </a:prstGeom>
          <a:noFill/>
        </p:spPr>
        <p:txBody>
          <a:bodyPr wrap="square" rtlCol="0">
            <a:spAutoFit/>
          </a:bodyPr>
          <a:lstStyle/>
          <a:p>
            <a:pPr>
              <a:lnSpc>
                <a:spcPct val="150000"/>
              </a:lnSpc>
            </a:pPr>
            <a:r>
              <a:rPr lang="el-GR" sz="2000" b="1" dirty="0">
                <a:solidFill>
                  <a:srgbClr val="0B4A92"/>
                </a:solidFill>
                <a:latin typeface="Calibri" panose="020F0502020204030204" pitchFamily="34" charset="0"/>
                <a:cs typeface="Calibri" panose="020F0502020204030204" pitchFamily="34" charset="0"/>
              </a:rPr>
              <a:t>ΓΙΑΤΙ ΕΙΝΑΙ ΣΗΜΑΝΤΙΚΗ</a:t>
            </a:r>
            <a:endParaRPr lang="en-US" sz="2000" b="1" dirty="0">
              <a:solidFill>
                <a:srgbClr val="0B4A92"/>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0DF9C7EE-9701-AA68-3E3F-3718A85758DF}"/>
              </a:ext>
            </a:extLst>
          </p:cNvPr>
          <p:cNvSpPr txBox="1"/>
          <p:nvPr/>
        </p:nvSpPr>
        <p:spPr>
          <a:xfrm>
            <a:off x="288131" y="4288832"/>
            <a:ext cx="7825617" cy="2352952"/>
          </a:xfrm>
          <a:prstGeom prst="rect">
            <a:avLst/>
          </a:prstGeom>
          <a:noFill/>
        </p:spPr>
        <p:txBody>
          <a:bodyPr wrap="square" rtlCol="0">
            <a:spAutoFit/>
          </a:bodyPr>
          <a:lstStyle/>
          <a:p>
            <a:pPr>
              <a:lnSpc>
                <a:spcPct val="150000"/>
              </a:lnSpc>
            </a:pPr>
            <a:r>
              <a:rPr lang="el-GR" sz="2000" dirty="0">
                <a:latin typeface="Calibri" panose="020F0502020204030204" pitchFamily="34" charset="0"/>
                <a:cs typeface="Calibri" panose="020F0502020204030204" pitchFamily="34" charset="0"/>
              </a:rPr>
              <a:t>Η Ελένη Γρηγορίου δείχνει ότι οι Έλληνες μηχανικοί έχουν ρόλο στη </a:t>
            </a:r>
            <a:r>
              <a:rPr lang="el-GR" sz="2000" b="1" dirty="0">
                <a:latin typeface="Calibri" panose="020F0502020204030204" pitchFamily="34" charset="0"/>
                <a:cs typeface="Calibri" panose="020F0502020204030204" pitchFamily="34" charset="0"/>
              </a:rPr>
              <a:t>σύγχρονη διαστημική τεχνολογία.</a:t>
            </a:r>
            <a:endParaRPr lang="el-GR" sz="2000" dirty="0">
              <a:latin typeface="Calibri" panose="020F0502020204030204" pitchFamily="34" charset="0"/>
              <a:cs typeface="Calibri" panose="020F0502020204030204" pitchFamily="34" charset="0"/>
            </a:endParaRPr>
          </a:p>
          <a:p>
            <a:pPr>
              <a:lnSpc>
                <a:spcPct val="150000"/>
              </a:lnSpc>
            </a:pPr>
            <a:r>
              <a:rPr lang="el-GR" sz="2000" dirty="0">
                <a:latin typeface="Calibri" panose="020F0502020204030204" pitchFamily="34" charset="0"/>
                <a:cs typeface="Calibri" panose="020F0502020204030204" pitchFamily="34" charset="0"/>
              </a:rPr>
              <a:t>Αποδεικνύει ότι </a:t>
            </a:r>
            <a:r>
              <a:rPr lang="el-GR" sz="2000" b="1" dirty="0">
                <a:latin typeface="Calibri" panose="020F0502020204030204" pitchFamily="34" charset="0"/>
                <a:cs typeface="Calibri" panose="020F0502020204030204" pitchFamily="34" charset="0"/>
              </a:rPr>
              <a:t>δεν χρειάζεται να είσαι αστροναύτης</a:t>
            </a:r>
            <a:r>
              <a:rPr lang="el-GR" sz="2000" dirty="0">
                <a:latin typeface="Calibri" panose="020F0502020204030204" pitchFamily="34" charset="0"/>
                <a:cs typeface="Calibri" panose="020F0502020204030204" pitchFamily="34" charset="0"/>
              </a:rPr>
              <a:t> για να δουλεύεις στο Διάστημα και αποτελεί </a:t>
            </a:r>
            <a:r>
              <a:rPr lang="el-GR" sz="2000" b="1" dirty="0">
                <a:latin typeface="Calibri" panose="020F0502020204030204" pitchFamily="34" charset="0"/>
                <a:cs typeface="Calibri" panose="020F0502020204030204" pitchFamily="34" charset="0"/>
              </a:rPr>
              <a:t>πρότυπο για νέους και νέες</a:t>
            </a:r>
            <a:r>
              <a:rPr lang="el-GR" sz="2000" dirty="0">
                <a:latin typeface="Calibri" panose="020F0502020204030204" pitchFamily="34" charset="0"/>
                <a:cs typeface="Calibri" panose="020F0502020204030204" pitchFamily="34" charset="0"/>
              </a:rPr>
              <a:t> που αγαπούν την επιστήμη</a:t>
            </a:r>
          </a:p>
        </p:txBody>
      </p:sp>
    </p:spTree>
    <p:extLst>
      <p:ext uri="{BB962C8B-B14F-4D97-AF65-F5344CB8AC3E}">
        <p14:creationId xmlns:p14="http://schemas.microsoft.com/office/powerpoint/2010/main" val="14652446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a:extLst>
            <a:ext uri="{FF2B5EF4-FFF2-40B4-BE49-F238E27FC236}">
              <a16:creationId xmlns:a16="http://schemas.microsoft.com/office/drawing/2014/main" id="{F1E2CB50-016A-DBB5-7581-4600E29517EC}"/>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917DB234-9AE2-98B8-5218-A4BC947D6264}"/>
              </a:ext>
            </a:extLst>
          </p:cNvPr>
          <p:cNvSpPr/>
          <p:nvPr/>
        </p:nvSpPr>
        <p:spPr>
          <a:xfrm>
            <a:off x="1066800" y="1614055"/>
            <a:ext cx="10196945" cy="362989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3" name="TextBox 2">
            <a:extLst>
              <a:ext uri="{FF2B5EF4-FFF2-40B4-BE49-F238E27FC236}">
                <a16:creationId xmlns:a16="http://schemas.microsoft.com/office/drawing/2014/main" id="{9AD1CAD4-198A-3E82-39B1-A7A55F1D9056}"/>
              </a:ext>
            </a:extLst>
          </p:cNvPr>
          <p:cNvSpPr txBox="1"/>
          <p:nvPr/>
        </p:nvSpPr>
        <p:spPr>
          <a:xfrm>
            <a:off x="1885206" y="2161040"/>
            <a:ext cx="8533412" cy="2554545"/>
          </a:xfrm>
          <a:prstGeom prst="rect">
            <a:avLst/>
          </a:prstGeom>
          <a:noFill/>
        </p:spPr>
        <p:txBody>
          <a:bodyPr wrap="square" rtlCol="0">
            <a:spAutoFit/>
          </a:bodyPr>
          <a:lstStyle/>
          <a:p>
            <a:r>
              <a:rPr lang="el-GR" sz="2000" dirty="0">
                <a:latin typeface="Calibri" panose="020F0502020204030204" pitchFamily="34" charset="0"/>
                <a:cs typeface="Calibri" panose="020F0502020204030204" pitchFamily="34" charset="0"/>
              </a:rPr>
              <a:t>Οι Έλληνες επιστήμονες και ερευνητές έχουν σημαντική παρουσία στον χώρο του Διαστήματος, ακόμη κι αν δεν ταξιδεύουν όλοι οι ίδιοι εκεί.</a:t>
            </a:r>
          </a:p>
          <a:p>
            <a:endParaRPr lang="el-GR" sz="2000" dirty="0">
              <a:latin typeface="Calibri" panose="020F0502020204030204" pitchFamily="34" charset="0"/>
              <a:cs typeface="Calibri" panose="020F0502020204030204" pitchFamily="34" charset="0"/>
            </a:endParaRPr>
          </a:p>
          <a:p>
            <a:r>
              <a:rPr lang="el-GR" sz="2000" dirty="0">
                <a:latin typeface="Calibri" panose="020F0502020204030204" pitchFamily="34" charset="0"/>
                <a:cs typeface="Calibri" panose="020F0502020204030204" pitchFamily="34" charset="0"/>
              </a:rPr>
              <a:t>Μέσα από διαφορετικούς ρόλους, όπως αστροναύτες, φυσικοί, αστροφυσικοί και μηχανικοί, συμβάλλουν στις μεγαλύτερες διαστημικές αποστολές του κόσμου. Το παράδειγμά τους δείχνει ότι με γνώση, προσπάθεια και αγάπη για την επιστήμη, οι άνθρωποι μπορούν να φτάσουν πολύ ψηλά – ακόμη και στο Διάστημα.</a:t>
            </a:r>
          </a:p>
        </p:txBody>
      </p:sp>
    </p:spTree>
    <p:extLst>
      <p:ext uri="{BB962C8B-B14F-4D97-AF65-F5344CB8AC3E}">
        <p14:creationId xmlns:p14="http://schemas.microsoft.com/office/powerpoint/2010/main" val="28989519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a:extLst>
            <a:ext uri="{FF2B5EF4-FFF2-40B4-BE49-F238E27FC236}">
              <a16:creationId xmlns:a16="http://schemas.microsoft.com/office/drawing/2014/main" id="{B89D4B3B-06C4-6FCA-CD89-3D52EA44322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3E9E08A-A988-A4E8-B0C5-F82726415F14}"/>
              </a:ext>
            </a:extLst>
          </p:cNvPr>
          <p:cNvSpPr txBox="1"/>
          <p:nvPr/>
        </p:nvSpPr>
        <p:spPr>
          <a:xfrm>
            <a:off x="0" y="5307673"/>
            <a:ext cx="12192000" cy="861774"/>
          </a:xfrm>
          <a:prstGeom prst="rect">
            <a:avLst/>
          </a:prstGeom>
          <a:noFill/>
          <a:ln w="92075">
            <a:noFill/>
            <a:bevel/>
          </a:ln>
        </p:spPr>
        <p:txBody>
          <a:bodyPr wrap="square" rtlCol="0">
            <a:spAutoFit/>
          </a:bodyPr>
          <a:lstStyle/>
          <a:p>
            <a:pPr algn="ctr"/>
            <a:r>
              <a:rPr lang="el-GR" sz="5000" b="1" dirty="0">
                <a:solidFill>
                  <a:schemeClr val="bg1"/>
                </a:solidFill>
                <a:latin typeface="Calibri" panose="020F0502020204030204" pitchFamily="34" charset="0"/>
                <a:cs typeface="Calibri" panose="020F0502020204030204" pitchFamily="34" charset="0"/>
              </a:rPr>
              <a:t>ΕΛΛΗΝΕΣ ΤΟΥ</a:t>
            </a:r>
            <a:r>
              <a:rPr lang="en-US" sz="5000" b="1" dirty="0">
                <a:solidFill>
                  <a:schemeClr val="bg1"/>
                </a:solidFill>
                <a:latin typeface="Calibri" panose="020F0502020204030204" pitchFamily="34" charset="0"/>
                <a:cs typeface="Calibri" panose="020F0502020204030204" pitchFamily="34" charset="0"/>
              </a:rPr>
              <a:t> </a:t>
            </a:r>
            <a:r>
              <a:rPr lang="el-GR" sz="5000" b="1" dirty="0">
                <a:solidFill>
                  <a:schemeClr val="bg1"/>
                </a:solidFill>
                <a:latin typeface="Calibri" panose="020F0502020204030204" pitchFamily="34" charset="0"/>
                <a:cs typeface="Calibri" panose="020F0502020204030204" pitchFamily="34" charset="0"/>
              </a:rPr>
              <a:t>ΔΙΑΣΤΗΜΑΤΟΣ</a:t>
            </a:r>
            <a:endParaRPr lang="en-US" sz="5000" b="1" dirty="0">
              <a:solidFill>
                <a:schemeClr val="bg1"/>
              </a:solidFill>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F41F1EC2-429B-F88D-E866-67ADF228BA69}"/>
              </a:ext>
            </a:extLst>
          </p:cNvPr>
          <p:cNvCxnSpPr>
            <a:cxnSpLocks/>
          </p:cNvCxnSpPr>
          <p:nvPr/>
        </p:nvCxnSpPr>
        <p:spPr>
          <a:xfrm>
            <a:off x="2289628" y="6169447"/>
            <a:ext cx="7739743" cy="0"/>
          </a:xfrm>
          <a:prstGeom prst="line">
            <a:avLst/>
          </a:prstGeom>
          <a:ln w="53975">
            <a:gradFill>
              <a:gsLst>
                <a:gs pos="0">
                  <a:schemeClr val="accent1">
                    <a:lumMod val="5000"/>
                    <a:lumOff val="95000"/>
                    <a:alpha val="0"/>
                  </a:schemeClr>
                </a:gs>
                <a:gs pos="74000">
                  <a:schemeClr val="accent5">
                    <a:lumMod val="60000"/>
                    <a:lumOff val="40000"/>
                  </a:schemeClr>
                </a:gs>
                <a:gs pos="83000">
                  <a:schemeClr val="accent5">
                    <a:lumMod val="60000"/>
                    <a:lumOff val="40000"/>
                  </a:schemeClr>
                </a:gs>
                <a:gs pos="100000">
                  <a:schemeClr val="accent5">
                    <a:lumMod val="40000"/>
                    <a:lumOff val="60000"/>
                  </a:schemeClr>
                </a:gs>
              </a:gsLst>
              <a:lin ang="0" scaled="0"/>
            </a:gra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B7C6BC2-35E9-68AF-05D9-839EF1D2FAF0}"/>
              </a:ext>
            </a:extLst>
          </p:cNvPr>
          <p:cNvCxnSpPr>
            <a:cxnSpLocks/>
          </p:cNvCxnSpPr>
          <p:nvPr/>
        </p:nvCxnSpPr>
        <p:spPr>
          <a:xfrm>
            <a:off x="2289628" y="5342133"/>
            <a:ext cx="7739743" cy="0"/>
          </a:xfrm>
          <a:prstGeom prst="line">
            <a:avLst/>
          </a:prstGeom>
          <a:ln w="53975">
            <a:gradFill>
              <a:gsLst>
                <a:gs pos="0">
                  <a:schemeClr val="accent1">
                    <a:lumMod val="5000"/>
                    <a:lumOff val="95000"/>
                    <a:alpha val="0"/>
                  </a:schemeClr>
                </a:gs>
                <a:gs pos="74000">
                  <a:schemeClr val="accent5">
                    <a:lumMod val="60000"/>
                    <a:lumOff val="40000"/>
                  </a:schemeClr>
                </a:gs>
                <a:gs pos="83000">
                  <a:schemeClr val="accent5">
                    <a:lumMod val="60000"/>
                    <a:lumOff val="40000"/>
                  </a:schemeClr>
                </a:gs>
                <a:gs pos="100000">
                  <a:schemeClr val="accent5">
                    <a:lumMod val="40000"/>
                    <a:lumOff val="60000"/>
                  </a:schemeClr>
                </a:gs>
              </a:gsLst>
              <a:lin ang="10800000" scaled="0"/>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63603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a:extLst>
            <a:ext uri="{FF2B5EF4-FFF2-40B4-BE49-F238E27FC236}">
              <a16:creationId xmlns:a16="http://schemas.microsoft.com/office/drawing/2014/main" id="{A2D20F3D-14AD-F338-F59F-67A4625FB4C2}"/>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97321291-92BB-4E8E-3D40-ACF71B4BB849}"/>
              </a:ext>
            </a:extLst>
          </p:cNvPr>
          <p:cNvSpPr/>
          <p:nvPr/>
        </p:nvSpPr>
        <p:spPr>
          <a:xfrm>
            <a:off x="1066800" y="1371601"/>
            <a:ext cx="10196945" cy="433263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3" name="TextBox 2">
            <a:extLst>
              <a:ext uri="{FF2B5EF4-FFF2-40B4-BE49-F238E27FC236}">
                <a16:creationId xmlns:a16="http://schemas.microsoft.com/office/drawing/2014/main" id="{3239A3F0-1C29-0ED3-8E1D-AEF03762FBD0}"/>
              </a:ext>
            </a:extLst>
          </p:cNvPr>
          <p:cNvSpPr txBox="1"/>
          <p:nvPr/>
        </p:nvSpPr>
        <p:spPr>
          <a:xfrm>
            <a:off x="1885206" y="1918586"/>
            <a:ext cx="8533412" cy="3785652"/>
          </a:xfrm>
          <a:prstGeom prst="rect">
            <a:avLst/>
          </a:prstGeom>
          <a:noFill/>
        </p:spPr>
        <p:txBody>
          <a:bodyPr wrap="square" rtlCol="0">
            <a:spAutoFit/>
          </a:bodyPr>
          <a:lstStyle/>
          <a:p>
            <a:r>
              <a:rPr lang="el-GR" sz="2000" dirty="0">
                <a:latin typeface="Calibri" panose="020F0502020204030204" pitchFamily="34" charset="0"/>
                <a:cs typeface="Calibri" panose="020F0502020204030204" pitchFamily="34" charset="0"/>
              </a:rPr>
              <a:t>Το Διάστημα αποτελεί έναν από τους πιο συναρπαστικούς τομείς της επιστήμης. Παρόλο που η Ελλάδα δεν έχει στείλει ακόμα δικό της αστροναύτη στο Διάστημα, πολλοί Έλληνες και άνθρωποι ελληνικής καταγωγής έχουν συμβάλει σημαντικά στη διαστημική έρευνα.</a:t>
            </a:r>
            <a:endParaRPr lang="en-US" sz="2000" dirty="0">
              <a:latin typeface="Calibri" panose="020F0502020204030204" pitchFamily="34" charset="0"/>
              <a:cs typeface="Calibri" panose="020F0502020204030204" pitchFamily="34" charset="0"/>
            </a:endParaRPr>
          </a:p>
          <a:p>
            <a:endParaRPr lang="el-GR" sz="2000" dirty="0">
              <a:latin typeface="Calibri" panose="020F0502020204030204" pitchFamily="34" charset="0"/>
              <a:cs typeface="Calibri" panose="020F0502020204030204" pitchFamily="34" charset="0"/>
            </a:endParaRPr>
          </a:p>
          <a:p>
            <a:r>
              <a:rPr lang="el-GR" sz="2000" dirty="0">
                <a:latin typeface="Calibri" panose="020F0502020204030204" pitchFamily="34" charset="0"/>
                <a:cs typeface="Calibri" panose="020F0502020204030204" pitchFamily="34" charset="0"/>
              </a:rPr>
              <a:t>Η εργασία μας εστιάζει σε τέσσερις Έλληνες επιστήμονες και τη συμβολή τους στη διαστημική έρευνα.</a:t>
            </a:r>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r>
              <a:rPr lang="el-GR" sz="2000" dirty="0">
                <a:latin typeface="Calibri" panose="020F0502020204030204" pitchFamily="34" charset="0"/>
                <a:cs typeface="Calibri" panose="020F0502020204030204" pitchFamily="34" charset="0"/>
              </a:rPr>
              <a:t>Οι επιστήμονες που επιλέξαμε είναι:</a:t>
            </a:r>
          </a:p>
          <a:p>
            <a:r>
              <a:rPr lang="el-GR" sz="2000" dirty="0">
                <a:latin typeface="Calibri" panose="020F0502020204030204" pitchFamily="34" charset="0"/>
                <a:cs typeface="Calibri" panose="020F0502020204030204" pitchFamily="34" charset="0"/>
              </a:rPr>
              <a:t>Ο </a:t>
            </a:r>
            <a:r>
              <a:rPr lang="en-US" sz="2000" dirty="0">
                <a:latin typeface="Calibri" panose="020F0502020204030204" pitchFamily="34" charset="0"/>
                <a:cs typeface="Calibri" panose="020F0502020204030204" pitchFamily="34" charset="0"/>
              </a:rPr>
              <a:t>George D </a:t>
            </a:r>
            <a:r>
              <a:rPr lang="en-US" sz="2000" dirty="0" err="1">
                <a:latin typeface="Calibri" panose="020F0502020204030204" pitchFamily="34" charset="0"/>
                <a:cs typeface="Calibri" panose="020F0502020204030204" pitchFamily="34" charset="0"/>
              </a:rPr>
              <a:t>Zamka</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ο Σταμάτης </a:t>
            </a:r>
            <a:r>
              <a:rPr lang="el-GR" sz="2000" dirty="0" err="1">
                <a:latin typeface="Calibri" panose="020F0502020204030204" pitchFamily="34" charset="0"/>
                <a:cs typeface="Calibri" panose="020F0502020204030204" pitchFamily="34" charset="0"/>
              </a:rPr>
              <a:t>Κριμιζής</a:t>
            </a:r>
            <a:r>
              <a:rPr lang="el-GR" sz="2000" dirty="0">
                <a:latin typeface="Calibri" panose="020F0502020204030204" pitchFamily="34" charset="0"/>
                <a:cs typeface="Calibri" panose="020F0502020204030204" pitchFamily="34" charset="0"/>
              </a:rPr>
              <a:t>, η Αθηνά </a:t>
            </a:r>
            <a:r>
              <a:rPr lang="el-GR" sz="2000" dirty="0" err="1">
                <a:latin typeface="Calibri" panose="020F0502020204030204" pitchFamily="34" charset="0"/>
                <a:cs typeface="Calibri" panose="020F0502020204030204" pitchFamily="34" charset="0"/>
              </a:rPr>
              <a:t>Κουστένη</a:t>
            </a:r>
            <a:r>
              <a:rPr lang="el-GR" sz="2000" dirty="0">
                <a:latin typeface="Calibri" panose="020F0502020204030204" pitchFamily="34" charset="0"/>
                <a:cs typeface="Calibri" panose="020F0502020204030204" pitchFamily="34" charset="0"/>
              </a:rPr>
              <a:t> και η Ελένη Γρηγορίου.</a:t>
            </a:r>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17326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15EC4E-59E0-54D8-8985-1DE879FB9F4D}"/>
            </a:ext>
          </a:extLst>
        </p:cNvPr>
        <p:cNvGrpSpPr/>
        <p:nvPr/>
      </p:nvGrpSpPr>
      <p:grpSpPr>
        <a:xfrm>
          <a:off x="0" y="0"/>
          <a:ext cx="0" cy="0"/>
          <a:chOff x="0" y="0"/>
          <a:chExt cx="0" cy="0"/>
        </a:xfrm>
      </p:grpSpPr>
      <p:pic>
        <p:nvPicPr>
          <p:cNvPr id="1028" name="Picture 4" descr="Simple space Wallpaper 4K - Galaxy, Astronomy">
            <a:extLst>
              <a:ext uri="{FF2B5EF4-FFF2-40B4-BE49-F238E27FC236}">
                <a16:creationId xmlns:a16="http://schemas.microsoft.com/office/drawing/2014/main" id="{C07297DF-5A47-3650-ABF7-94A9D083FA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75" y="0"/>
            <a:ext cx="3857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B59B86A-3BE9-133A-37A0-D58C3F01A1E3}"/>
              </a:ext>
            </a:extLst>
          </p:cNvPr>
          <p:cNvSpPr txBox="1"/>
          <p:nvPr/>
        </p:nvSpPr>
        <p:spPr>
          <a:xfrm>
            <a:off x="8334374" y="6487896"/>
            <a:ext cx="3751637" cy="307777"/>
          </a:xfrm>
          <a:prstGeom prst="rect">
            <a:avLst/>
          </a:prstGeom>
          <a:noFill/>
          <a:ln w="92075">
            <a:noFill/>
            <a:bevel/>
          </a:ln>
        </p:spPr>
        <p:txBody>
          <a:bodyPr wrap="square" rtlCol="0">
            <a:spAutoFit/>
          </a:bodyPr>
          <a:lstStyle/>
          <a:p>
            <a:pPr algn="r"/>
            <a:r>
              <a:rPr lang="el-GR" sz="1400" b="1" dirty="0">
                <a:solidFill>
                  <a:schemeClr val="bg1"/>
                </a:solidFill>
                <a:latin typeface="Calibri" panose="020F0502020204030204" pitchFamily="34" charset="0"/>
                <a:cs typeface="Calibri" panose="020F0502020204030204" pitchFamily="34" charset="0"/>
              </a:rPr>
              <a:t>ΕΛΛΗΝΕΣ ΤΟΥ</a:t>
            </a:r>
            <a:r>
              <a:rPr lang="en-US" sz="1400" b="1" dirty="0">
                <a:solidFill>
                  <a:schemeClr val="bg1"/>
                </a:solidFill>
                <a:latin typeface="Calibri" panose="020F0502020204030204" pitchFamily="34" charset="0"/>
                <a:cs typeface="Calibri" panose="020F0502020204030204" pitchFamily="34" charset="0"/>
              </a:rPr>
              <a:t> </a:t>
            </a:r>
            <a:r>
              <a:rPr lang="el-GR" sz="1400" b="1" dirty="0">
                <a:solidFill>
                  <a:schemeClr val="bg1"/>
                </a:solidFill>
                <a:latin typeface="Calibri" panose="020F0502020204030204" pitchFamily="34" charset="0"/>
                <a:cs typeface="Calibri" panose="020F0502020204030204" pitchFamily="34" charset="0"/>
              </a:rPr>
              <a:t>ΔΙΑΣΤΗΜΑΤΟΣ</a:t>
            </a:r>
            <a:endParaRPr lang="en-US" sz="1400" b="1" dirty="0">
              <a:solidFill>
                <a:schemeClr val="bg1"/>
              </a:solidFill>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CE5BD6F9-27B7-81DC-797B-784C1EBDE37D}"/>
              </a:ext>
            </a:extLst>
          </p:cNvPr>
          <p:cNvCxnSpPr>
            <a:cxnSpLocks/>
          </p:cNvCxnSpPr>
          <p:nvPr/>
        </p:nvCxnSpPr>
        <p:spPr>
          <a:xfrm>
            <a:off x="8334375" y="6376835"/>
            <a:ext cx="3857625" cy="0"/>
          </a:xfrm>
          <a:prstGeom prst="line">
            <a:avLst/>
          </a:prstGeom>
          <a:ln w="28575">
            <a:gradFill>
              <a:gsLst>
                <a:gs pos="0">
                  <a:schemeClr val="accent1">
                    <a:lumMod val="5000"/>
                    <a:lumOff val="95000"/>
                    <a:alpha val="0"/>
                  </a:schemeClr>
                </a:gs>
                <a:gs pos="74000">
                  <a:schemeClr val="accent5">
                    <a:lumMod val="60000"/>
                    <a:lumOff val="40000"/>
                  </a:schemeClr>
                </a:gs>
                <a:gs pos="83000">
                  <a:schemeClr val="accent5">
                    <a:lumMod val="60000"/>
                    <a:lumOff val="40000"/>
                  </a:schemeClr>
                </a:gs>
                <a:gs pos="100000">
                  <a:schemeClr val="accent5">
                    <a:lumMod val="40000"/>
                    <a:lumOff val="60000"/>
                  </a:schemeClr>
                </a:gs>
              </a:gsLst>
              <a:lin ang="0" scaled="0"/>
            </a:gradFill>
          </a:ln>
        </p:spPr>
        <p:style>
          <a:lnRef idx="2">
            <a:schemeClr val="accent1"/>
          </a:lnRef>
          <a:fillRef idx="0">
            <a:schemeClr val="accent1"/>
          </a:fillRef>
          <a:effectRef idx="1">
            <a:schemeClr val="accent1"/>
          </a:effectRef>
          <a:fontRef idx="minor">
            <a:schemeClr val="tx1"/>
          </a:fontRef>
        </p:style>
      </p:cxnSp>
      <p:pic>
        <p:nvPicPr>
          <p:cNvPr id="1026" name="Picture 2" descr="George D. Zamka - Wikipedia">
            <a:extLst>
              <a:ext uri="{FF2B5EF4-FFF2-40B4-BE49-F238E27FC236}">
                <a16:creationId xmlns:a16="http://schemas.microsoft.com/office/drawing/2014/main" id="{3C467B36-1E72-ACD9-E14D-3C63E1A10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8319" y="1405645"/>
            <a:ext cx="3742121" cy="4677652"/>
          </a:xfrm>
          <a:prstGeom prst="rect">
            <a:avLst/>
          </a:prstGeom>
          <a:noFill/>
          <a:ln w="60325">
            <a:solidFill>
              <a:schemeClr val="bg1"/>
            </a:solidFill>
          </a:ln>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4637EE3-87ED-E394-AF37-9ED5B2227903}"/>
              </a:ext>
            </a:extLst>
          </p:cNvPr>
          <p:cNvSpPr txBox="1"/>
          <p:nvPr/>
        </p:nvSpPr>
        <p:spPr>
          <a:xfrm>
            <a:off x="362857" y="652037"/>
            <a:ext cx="6095999" cy="630942"/>
          </a:xfrm>
          <a:prstGeom prst="rect">
            <a:avLst/>
          </a:prstGeom>
          <a:noFill/>
          <a:ln w="92075">
            <a:noFill/>
            <a:bevel/>
          </a:ln>
        </p:spPr>
        <p:txBody>
          <a:bodyPr wrap="square" rtlCol="0">
            <a:spAutoFit/>
          </a:bodyPr>
          <a:lstStyle/>
          <a:p>
            <a:r>
              <a:rPr lang="en-GB" sz="3500" b="1" dirty="0">
                <a:latin typeface="Calibri" panose="020F0502020204030204" pitchFamily="34" charset="0"/>
                <a:cs typeface="Calibri" panose="020F0502020204030204" pitchFamily="34" charset="0"/>
              </a:rPr>
              <a:t>George D. </a:t>
            </a:r>
            <a:r>
              <a:rPr lang="en-GB" sz="3500" b="1" dirty="0" err="1">
                <a:latin typeface="Calibri" panose="020F0502020204030204" pitchFamily="34" charset="0"/>
                <a:cs typeface="Calibri" panose="020F0502020204030204" pitchFamily="34" charset="0"/>
              </a:rPr>
              <a:t>Zamka</a:t>
            </a:r>
            <a:endParaRPr lang="en-US" sz="3500" b="1" dirty="0">
              <a:latin typeface="Calibri" panose="020F0502020204030204" pitchFamily="34" charset="0"/>
              <a:cs typeface="Calibri" panose="020F0502020204030204" pitchFamily="34" charset="0"/>
            </a:endParaRPr>
          </a:p>
        </p:txBody>
      </p:sp>
      <p:cxnSp>
        <p:nvCxnSpPr>
          <p:cNvPr id="18" name="Straight Connector 17">
            <a:extLst>
              <a:ext uri="{FF2B5EF4-FFF2-40B4-BE49-F238E27FC236}">
                <a16:creationId xmlns:a16="http://schemas.microsoft.com/office/drawing/2014/main" id="{F5539C52-0F87-9D25-B98C-8FAF728B5A21}"/>
              </a:ext>
            </a:extLst>
          </p:cNvPr>
          <p:cNvCxnSpPr>
            <a:cxnSpLocks/>
          </p:cNvCxnSpPr>
          <p:nvPr/>
        </p:nvCxnSpPr>
        <p:spPr>
          <a:xfrm>
            <a:off x="402770" y="1341389"/>
            <a:ext cx="5794830" cy="0"/>
          </a:xfrm>
          <a:prstGeom prst="line">
            <a:avLst/>
          </a:prstGeom>
          <a:ln w="53975">
            <a:gradFill>
              <a:gsLst>
                <a:gs pos="0">
                  <a:schemeClr val="accent1">
                    <a:lumMod val="5000"/>
                    <a:lumOff val="95000"/>
                    <a:alpha val="0"/>
                  </a:schemeClr>
                </a:gs>
                <a:gs pos="74000">
                  <a:schemeClr val="accent5">
                    <a:lumMod val="60000"/>
                    <a:lumOff val="40000"/>
                  </a:schemeClr>
                </a:gs>
                <a:gs pos="83000">
                  <a:schemeClr val="accent5">
                    <a:lumMod val="60000"/>
                    <a:lumOff val="40000"/>
                  </a:schemeClr>
                </a:gs>
                <a:gs pos="100000">
                  <a:schemeClr val="accent5">
                    <a:lumMod val="40000"/>
                    <a:lumOff val="60000"/>
                  </a:schemeClr>
                </a:gs>
              </a:gsLst>
              <a:lin ang="10800000" scaled="0"/>
            </a:gra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B94BCBA3-9880-277B-8CC2-D8502C33BB36}"/>
              </a:ext>
            </a:extLst>
          </p:cNvPr>
          <p:cNvSpPr txBox="1"/>
          <p:nvPr/>
        </p:nvSpPr>
        <p:spPr>
          <a:xfrm>
            <a:off x="402770" y="1437961"/>
            <a:ext cx="6095999" cy="415498"/>
          </a:xfrm>
          <a:prstGeom prst="rect">
            <a:avLst/>
          </a:prstGeom>
          <a:noFill/>
          <a:ln w="92075">
            <a:noFill/>
            <a:bevel/>
          </a:ln>
        </p:spPr>
        <p:txBody>
          <a:bodyPr wrap="square" rtlCol="0">
            <a:spAutoFit/>
          </a:bodyPr>
          <a:lstStyle/>
          <a:p>
            <a:r>
              <a:rPr lang="en-US" sz="2100" dirty="0">
                <a:solidFill>
                  <a:schemeClr val="tx1">
                    <a:lumMod val="65000"/>
                    <a:lumOff val="35000"/>
                  </a:schemeClr>
                </a:solidFill>
                <a:latin typeface="Calibri" panose="020F0502020204030204" pitchFamily="34" charset="0"/>
                <a:cs typeface="Calibri" panose="020F0502020204030204" pitchFamily="34" charset="0"/>
              </a:rPr>
              <a:t>A</a:t>
            </a:r>
            <a:r>
              <a:rPr lang="el-GR" sz="2100" dirty="0">
                <a:solidFill>
                  <a:schemeClr val="tx1">
                    <a:lumMod val="65000"/>
                    <a:lumOff val="35000"/>
                  </a:schemeClr>
                </a:solidFill>
                <a:latin typeface="Calibri" panose="020F0502020204030204" pitchFamily="34" charset="0"/>
                <a:cs typeface="Calibri" panose="020F0502020204030204" pitchFamily="34" charset="0"/>
              </a:rPr>
              <a:t>ΣΤΡΟΝΑΥΤΗΣ ΕΛΛΗΝΙΚΗΣ ΚΑΤΑΓΩΓΗΣ</a:t>
            </a:r>
            <a:endParaRPr lang="en-US" sz="21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9C11EF45-F469-037C-DB44-98F2D0EC228B}"/>
              </a:ext>
            </a:extLst>
          </p:cNvPr>
          <p:cNvSpPr txBox="1"/>
          <p:nvPr/>
        </p:nvSpPr>
        <p:spPr>
          <a:xfrm>
            <a:off x="402769" y="2112549"/>
            <a:ext cx="6360887" cy="1323439"/>
          </a:xfrm>
          <a:prstGeom prst="rect">
            <a:avLst/>
          </a:prstGeom>
          <a:noFill/>
        </p:spPr>
        <p:txBody>
          <a:bodyPr wrap="square" rtlCol="0">
            <a:spAutoFit/>
          </a:bodyPr>
          <a:lstStyle/>
          <a:p>
            <a:r>
              <a:rPr lang="el-GR" sz="2000" dirty="0">
                <a:latin typeface="Calibri" panose="020F0502020204030204" pitchFamily="34" charset="0"/>
                <a:cs typeface="Calibri" panose="020F0502020204030204" pitchFamily="34" charset="0"/>
              </a:rPr>
              <a:t>Ο </a:t>
            </a:r>
            <a:r>
              <a:rPr lang="en-GB" sz="2000" b="1" dirty="0">
                <a:latin typeface="Calibri" panose="020F0502020204030204" pitchFamily="34" charset="0"/>
                <a:cs typeface="Calibri" panose="020F0502020204030204" pitchFamily="34" charset="0"/>
              </a:rPr>
              <a:t>George D. </a:t>
            </a:r>
            <a:r>
              <a:rPr lang="en-GB" sz="2000" b="1" dirty="0" err="1">
                <a:latin typeface="Calibri" panose="020F0502020204030204" pitchFamily="34" charset="0"/>
                <a:cs typeface="Calibri" panose="020F0502020204030204" pitchFamily="34" charset="0"/>
              </a:rPr>
              <a:t>Zamka</a:t>
            </a:r>
            <a:r>
              <a:rPr lang="en-GB"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είναι </a:t>
            </a:r>
            <a:r>
              <a:rPr lang="el-GR" sz="2000" b="1" dirty="0">
                <a:latin typeface="Calibri" panose="020F0502020204030204" pitchFamily="34" charset="0"/>
                <a:cs typeface="Calibri" panose="020F0502020204030204" pitchFamily="34" charset="0"/>
              </a:rPr>
              <a:t>αστροναύτης της </a:t>
            </a:r>
            <a:r>
              <a:rPr lang="en-GB" sz="2000" b="1" dirty="0">
                <a:latin typeface="Calibri" panose="020F0502020204030204" pitchFamily="34" charset="0"/>
                <a:cs typeface="Calibri" panose="020F0502020204030204" pitchFamily="34" charset="0"/>
              </a:rPr>
              <a:t>NASA</a:t>
            </a:r>
            <a:r>
              <a:rPr lang="en-GB"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με </a:t>
            </a:r>
            <a:r>
              <a:rPr lang="el-GR" sz="2000" b="1" dirty="0">
                <a:latin typeface="Calibri" panose="020F0502020204030204" pitchFamily="34" charset="0"/>
                <a:cs typeface="Calibri" panose="020F0502020204030204" pitchFamily="34" charset="0"/>
              </a:rPr>
              <a:t>ελληνική καταγωγή από την πλευρά του πατέρα του</a:t>
            </a:r>
            <a:r>
              <a:rPr lang="el-GR" sz="2000" dirty="0">
                <a:latin typeface="Calibri" panose="020F0502020204030204" pitchFamily="34" charset="0"/>
                <a:cs typeface="Calibri" panose="020F0502020204030204" pitchFamily="34" charset="0"/>
              </a:rPr>
              <a:t>. Είναι ένας από τους πιο γνωστούς ανθρώπους ελληνικής καταγωγής που έχουν ταξιδέψει στο Διάστημα.</a:t>
            </a:r>
            <a:endParaRPr lang="en-GR" sz="2000"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A06038CA-705D-ADD3-5D92-BFAA4F35B0E3}"/>
              </a:ext>
            </a:extLst>
          </p:cNvPr>
          <p:cNvSpPr txBox="1"/>
          <p:nvPr/>
        </p:nvSpPr>
        <p:spPr>
          <a:xfrm>
            <a:off x="402769" y="3753134"/>
            <a:ext cx="7138990" cy="509627"/>
          </a:xfrm>
          <a:prstGeom prst="rect">
            <a:avLst/>
          </a:prstGeom>
          <a:noFill/>
        </p:spPr>
        <p:txBody>
          <a:bodyPr wrap="square" rtlCol="0">
            <a:spAutoFit/>
          </a:bodyPr>
          <a:lstStyle/>
          <a:p>
            <a:pPr>
              <a:lnSpc>
                <a:spcPct val="150000"/>
              </a:lnSpc>
            </a:pPr>
            <a:r>
              <a:rPr lang="el-GR" sz="2000" b="1" dirty="0">
                <a:solidFill>
                  <a:srgbClr val="0B4A92"/>
                </a:solidFill>
              </a:rPr>
              <a:t>ΔΙΑΣΤΗΜΙΚΕΣ </a:t>
            </a:r>
            <a:r>
              <a:rPr lang="el-GR" sz="2000" b="1" dirty="0">
                <a:solidFill>
                  <a:srgbClr val="0B4A92"/>
                </a:solidFill>
                <a:latin typeface="Calibri" panose="020F0502020204030204" pitchFamily="34" charset="0"/>
                <a:cs typeface="Calibri" panose="020F0502020204030204" pitchFamily="34" charset="0"/>
              </a:rPr>
              <a:t>ΑΠΟΣΤΟΛΕΣ</a:t>
            </a:r>
            <a:endParaRPr lang="en-US" sz="2000" b="1" dirty="0">
              <a:solidFill>
                <a:srgbClr val="0B4A92"/>
              </a:solidFill>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BAFEBFB0-F2EB-FF18-4405-6EF05F33653E}"/>
              </a:ext>
            </a:extLst>
          </p:cNvPr>
          <p:cNvSpPr txBox="1"/>
          <p:nvPr/>
        </p:nvSpPr>
        <p:spPr>
          <a:xfrm>
            <a:off x="402769" y="4265558"/>
            <a:ext cx="7138990" cy="1894621"/>
          </a:xfrm>
          <a:prstGeom prst="rect">
            <a:avLst/>
          </a:prstGeom>
          <a:noFill/>
        </p:spPr>
        <p:txBody>
          <a:bodyPr wrap="square" rtlCol="0">
            <a:spAutoFit/>
          </a:bodyPr>
          <a:lstStyle/>
          <a:p>
            <a:pPr marL="342900" indent="-342900">
              <a:lnSpc>
                <a:spcPct val="150000"/>
              </a:lnSpc>
              <a:buFont typeface="Wingdings" pitchFamily="2" charset="2"/>
              <a:buChar char="§"/>
            </a:pPr>
            <a:r>
              <a:rPr lang="el-GR" sz="2000" dirty="0"/>
              <a:t>Πραγματοποίησε </a:t>
            </a:r>
            <a:r>
              <a:rPr lang="el-GR" sz="2000" b="1" dirty="0"/>
              <a:t>4 διαστημικές αποστολές</a:t>
            </a:r>
            <a:endParaRPr lang="el-GR" sz="2000" dirty="0"/>
          </a:p>
          <a:p>
            <a:pPr marL="342900" indent="-342900">
              <a:lnSpc>
                <a:spcPct val="150000"/>
              </a:lnSpc>
              <a:buFont typeface="Wingdings" pitchFamily="2" charset="2"/>
              <a:buChar char="§"/>
            </a:pPr>
            <a:r>
              <a:rPr lang="el-GR" sz="2000" dirty="0"/>
              <a:t>Συμμετείχε σε πτήσεις του </a:t>
            </a:r>
            <a:r>
              <a:rPr lang="en-GB" sz="2000" b="1" dirty="0">
                <a:latin typeface="Calibri" panose="020F0502020204030204" pitchFamily="34" charset="0"/>
                <a:cs typeface="Calibri" panose="020F0502020204030204" pitchFamily="34" charset="0"/>
              </a:rPr>
              <a:t>Space</a:t>
            </a:r>
            <a:r>
              <a:rPr lang="en-GB" sz="2000" b="1" dirty="0"/>
              <a:t> Shuttle</a:t>
            </a:r>
            <a:endParaRPr lang="en-GB" sz="2000" dirty="0"/>
          </a:p>
          <a:p>
            <a:pPr marL="342900" indent="-342900">
              <a:lnSpc>
                <a:spcPct val="150000"/>
              </a:lnSpc>
              <a:buFont typeface="Wingdings" pitchFamily="2" charset="2"/>
              <a:buChar char="§"/>
            </a:pPr>
            <a:r>
              <a:rPr lang="el-GR" sz="2000" dirty="0"/>
              <a:t>Ήταν </a:t>
            </a:r>
            <a:r>
              <a:rPr lang="el-GR" sz="2000" b="1" dirty="0"/>
              <a:t>διοικητής</a:t>
            </a:r>
            <a:r>
              <a:rPr lang="el-GR" sz="2000" dirty="0"/>
              <a:t> του διαστημικού λεωφορείου </a:t>
            </a:r>
            <a:r>
              <a:rPr lang="en-GB" sz="2000" b="1" dirty="0"/>
              <a:t>Endeavour</a:t>
            </a:r>
            <a:endParaRPr lang="en-GB" sz="2000" dirty="0"/>
          </a:p>
          <a:p>
            <a:pPr marL="342900" indent="-342900">
              <a:lnSpc>
                <a:spcPct val="150000"/>
              </a:lnSpc>
              <a:buFont typeface="Wingdings" pitchFamily="2" charset="2"/>
              <a:buChar char="§"/>
            </a:pPr>
            <a:r>
              <a:rPr lang="el-GR" sz="2000" dirty="0"/>
              <a:t>Πέρασε συνολικά </a:t>
            </a:r>
            <a:r>
              <a:rPr lang="el-GR" sz="2000" b="1" dirty="0"/>
              <a:t>πάνω από 66 ημέρες στο Διάστημα</a:t>
            </a:r>
            <a:endParaRPr lang="el-GR" sz="2000" dirty="0"/>
          </a:p>
        </p:txBody>
      </p:sp>
    </p:spTree>
    <p:extLst>
      <p:ext uri="{BB962C8B-B14F-4D97-AF65-F5344CB8AC3E}">
        <p14:creationId xmlns:p14="http://schemas.microsoft.com/office/powerpoint/2010/main" val="14381663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C12F1-C018-29E0-24CC-A5EA52778221}"/>
            </a:ext>
          </a:extLst>
        </p:cNvPr>
        <p:cNvGrpSpPr/>
        <p:nvPr/>
      </p:nvGrpSpPr>
      <p:grpSpPr>
        <a:xfrm>
          <a:off x="0" y="0"/>
          <a:ext cx="0" cy="0"/>
          <a:chOff x="0" y="0"/>
          <a:chExt cx="0" cy="0"/>
        </a:xfrm>
      </p:grpSpPr>
      <p:pic>
        <p:nvPicPr>
          <p:cNvPr id="1028" name="Picture 4" descr="Simple space Wallpaper 4K - Galaxy, Astronomy">
            <a:extLst>
              <a:ext uri="{FF2B5EF4-FFF2-40B4-BE49-F238E27FC236}">
                <a16:creationId xmlns:a16="http://schemas.microsoft.com/office/drawing/2014/main" id="{2ACCEBAB-37F9-57B2-CE9F-AB6887FA0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75" y="0"/>
            <a:ext cx="3857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81DA447-9BF4-2582-01CC-05E5778E240B}"/>
              </a:ext>
            </a:extLst>
          </p:cNvPr>
          <p:cNvSpPr txBox="1"/>
          <p:nvPr/>
        </p:nvSpPr>
        <p:spPr>
          <a:xfrm>
            <a:off x="8334374" y="6487896"/>
            <a:ext cx="3751637" cy="307777"/>
          </a:xfrm>
          <a:prstGeom prst="rect">
            <a:avLst/>
          </a:prstGeom>
          <a:noFill/>
          <a:ln w="92075">
            <a:noFill/>
            <a:bevel/>
          </a:ln>
        </p:spPr>
        <p:txBody>
          <a:bodyPr wrap="square" rtlCol="0">
            <a:spAutoFit/>
          </a:bodyPr>
          <a:lstStyle/>
          <a:p>
            <a:pPr algn="r"/>
            <a:r>
              <a:rPr lang="el-GR" sz="1400" b="1" dirty="0">
                <a:solidFill>
                  <a:schemeClr val="bg1"/>
                </a:solidFill>
                <a:latin typeface="Calibri" panose="020F0502020204030204" pitchFamily="34" charset="0"/>
                <a:cs typeface="Calibri" panose="020F0502020204030204" pitchFamily="34" charset="0"/>
              </a:rPr>
              <a:t>ΕΛΛΗΝΕΣ ΤΟΥ</a:t>
            </a:r>
            <a:r>
              <a:rPr lang="en-US" sz="1400" b="1" dirty="0">
                <a:solidFill>
                  <a:schemeClr val="bg1"/>
                </a:solidFill>
                <a:latin typeface="Calibri" panose="020F0502020204030204" pitchFamily="34" charset="0"/>
                <a:cs typeface="Calibri" panose="020F0502020204030204" pitchFamily="34" charset="0"/>
              </a:rPr>
              <a:t> </a:t>
            </a:r>
            <a:r>
              <a:rPr lang="el-GR" sz="1400" b="1" dirty="0">
                <a:solidFill>
                  <a:schemeClr val="bg1"/>
                </a:solidFill>
                <a:latin typeface="Calibri" panose="020F0502020204030204" pitchFamily="34" charset="0"/>
                <a:cs typeface="Calibri" panose="020F0502020204030204" pitchFamily="34" charset="0"/>
              </a:rPr>
              <a:t>ΔΙΑΣΤΗΜΑΤΟΣ</a:t>
            </a:r>
            <a:endParaRPr lang="en-US" sz="1400" b="1" dirty="0">
              <a:solidFill>
                <a:schemeClr val="bg1"/>
              </a:solidFill>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6CAD6D6F-3F38-9088-3777-544D624D07B7}"/>
              </a:ext>
            </a:extLst>
          </p:cNvPr>
          <p:cNvCxnSpPr>
            <a:cxnSpLocks/>
          </p:cNvCxnSpPr>
          <p:nvPr/>
        </p:nvCxnSpPr>
        <p:spPr>
          <a:xfrm>
            <a:off x="8334375" y="6376835"/>
            <a:ext cx="3857625" cy="0"/>
          </a:xfrm>
          <a:prstGeom prst="line">
            <a:avLst/>
          </a:prstGeom>
          <a:ln w="28575">
            <a:gradFill>
              <a:gsLst>
                <a:gs pos="0">
                  <a:schemeClr val="accent1">
                    <a:lumMod val="5000"/>
                    <a:lumOff val="95000"/>
                    <a:alpha val="0"/>
                  </a:schemeClr>
                </a:gs>
                <a:gs pos="74000">
                  <a:schemeClr val="accent5">
                    <a:lumMod val="60000"/>
                    <a:lumOff val="40000"/>
                  </a:schemeClr>
                </a:gs>
                <a:gs pos="83000">
                  <a:schemeClr val="accent5">
                    <a:lumMod val="60000"/>
                    <a:lumOff val="40000"/>
                  </a:schemeClr>
                </a:gs>
                <a:gs pos="100000">
                  <a:schemeClr val="accent5">
                    <a:lumMod val="40000"/>
                    <a:lumOff val="60000"/>
                  </a:schemeClr>
                </a:gs>
              </a:gsLst>
              <a:lin ang="0" scaled="0"/>
            </a:gradFill>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3D77E427-4FC1-3CE4-CFF7-9DF5925DC712}"/>
              </a:ext>
            </a:extLst>
          </p:cNvPr>
          <p:cNvSpPr txBox="1"/>
          <p:nvPr/>
        </p:nvSpPr>
        <p:spPr>
          <a:xfrm>
            <a:off x="341126" y="647078"/>
            <a:ext cx="7138990" cy="509627"/>
          </a:xfrm>
          <a:prstGeom prst="rect">
            <a:avLst/>
          </a:prstGeom>
          <a:noFill/>
        </p:spPr>
        <p:txBody>
          <a:bodyPr wrap="square" rtlCol="0">
            <a:spAutoFit/>
          </a:bodyPr>
          <a:lstStyle/>
          <a:p>
            <a:pPr>
              <a:lnSpc>
                <a:spcPct val="150000"/>
              </a:lnSpc>
            </a:pPr>
            <a:r>
              <a:rPr lang="el-GR" sz="2000" b="1" dirty="0">
                <a:solidFill>
                  <a:srgbClr val="0B4A92"/>
                </a:solidFill>
                <a:latin typeface="Calibri" panose="020F0502020204030204" pitchFamily="34" charset="0"/>
                <a:cs typeface="Calibri" panose="020F0502020204030204" pitchFamily="34" charset="0"/>
              </a:rPr>
              <a:t>ΤΙ ΕΚΑΝΕ ΣΤΟ ΔΙΑΣΤΗΜΑ</a:t>
            </a:r>
            <a:endParaRPr lang="en-US" sz="2000" b="1" dirty="0">
              <a:solidFill>
                <a:srgbClr val="0B4A92"/>
              </a:solidFill>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171B0654-F9EB-E7E0-A327-B810050B424F}"/>
              </a:ext>
            </a:extLst>
          </p:cNvPr>
          <p:cNvSpPr txBox="1"/>
          <p:nvPr/>
        </p:nvSpPr>
        <p:spPr>
          <a:xfrm>
            <a:off x="288131" y="1159502"/>
            <a:ext cx="7138990" cy="3276282"/>
          </a:xfrm>
          <a:prstGeom prst="rect">
            <a:avLst/>
          </a:prstGeom>
          <a:noFill/>
        </p:spPr>
        <p:txBody>
          <a:bodyPr wrap="square" rtlCol="0">
            <a:spAutoFit/>
          </a:bodyPr>
          <a:lstStyle/>
          <a:p>
            <a:pPr marL="285750" indent="-285750">
              <a:lnSpc>
                <a:spcPct val="150000"/>
              </a:lnSpc>
              <a:buFont typeface="Wingdings" pitchFamily="2" charset="2"/>
              <a:buChar char="§"/>
            </a:pPr>
            <a:r>
              <a:rPr lang="el-GR" sz="2000" dirty="0">
                <a:latin typeface="Calibri" panose="020F0502020204030204" pitchFamily="34" charset="0"/>
                <a:cs typeface="Calibri" panose="020F0502020204030204" pitchFamily="34" charset="0"/>
              </a:rPr>
              <a:t>Συμμετείχε στη </a:t>
            </a:r>
            <a:r>
              <a:rPr lang="el-GR" sz="2000" b="1" dirty="0">
                <a:latin typeface="Calibri" panose="020F0502020204030204" pitchFamily="34" charset="0"/>
                <a:cs typeface="Calibri" panose="020F0502020204030204" pitchFamily="34" charset="0"/>
              </a:rPr>
              <a:t>συναρμολόγηση του Διεθνούς Διαστημικού Σταθμού (</a:t>
            </a:r>
            <a:r>
              <a:rPr lang="en-GB" sz="2000" b="1" dirty="0">
                <a:latin typeface="Calibri" panose="020F0502020204030204" pitchFamily="34" charset="0"/>
                <a:cs typeface="Calibri" panose="020F0502020204030204" pitchFamily="34" charset="0"/>
              </a:rPr>
              <a:t>ISS)</a:t>
            </a:r>
            <a:endParaRPr lang="en-GB" sz="2000" dirty="0">
              <a:latin typeface="Calibri" panose="020F0502020204030204" pitchFamily="34" charset="0"/>
              <a:cs typeface="Calibri" panose="020F0502020204030204" pitchFamily="34" charset="0"/>
            </a:endParaRPr>
          </a:p>
          <a:p>
            <a:pPr marL="285750" indent="-285750">
              <a:lnSpc>
                <a:spcPct val="150000"/>
              </a:lnSpc>
              <a:buFont typeface="Wingdings" pitchFamily="2" charset="2"/>
              <a:buChar char="§"/>
            </a:pPr>
            <a:r>
              <a:rPr lang="el-GR" sz="2000" dirty="0">
                <a:latin typeface="Calibri" panose="020F0502020204030204" pitchFamily="34" charset="0"/>
                <a:cs typeface="Calibri" panose="020F0502020204030204" pitchFamily="34" charset="0"/>
              </a:rPr>
              <a:t>Εργάστηκε σε:</a:t>
            </a:r>
          </a:p>
          <a:p>
            <a:pPr marL="742950" lvl="1" indent="-285750">
              <a:lnSpc>
                <a:spcPct val="150000"/>
              </a:lnSpc>
              <a:buFont typeface="Wingdings" pitchFamily="2" charset="2"/>
              <a:buChar char="ü"/>
            </a:pPr>
            <a:r>
              <a:rPr lang="el-GR" sz="2000" dirty="0">
                <a:latin typeface="Calibri" panose="020F0502020204030204" pitchFamily="34" charset="0"/>
                <a:cs typeface="Calibri" panose="020F0502020204030204" pitchFamily="34" charset="0"/>
              </a:rPr>
              <a:t>πειράματα</a:t>
            </a:r>
          </a:p>
          <a:p>
            <a:pPr marL="742950" lvl="1" indent="-285750">
              <a:lnSpc>
                <a:spcPct val="150000"/>
              </a:lnSpc>
              <a:buFont typeface="Wingdings" pitchFamily="2" charset="2"/>
              <a:buChar char="ü"/>
            </a:pPr>
            <a:r>
              <a:rPr lang="el-GR" sz="2000" dirty="0">
                <a:latin typeface="Calibri" panose="020F0502020204030204" pitchFamily="34" charset="0"/>
                <a:cs typeface="Calibri" panose="020F0502020204030204" pitchFamily="34" charset="0"/>
              </a:rPr>
              <a:t>τεχνικές εργασίες</a:t>
            </a:r>
          </a:p>
          <a:p>
            <a:pPr marL="742950" lvl="1" indent="-285750">
              <a:lnSpc>
                <a:spcPct val="150000"/>
              </a:lnSpc>
              <a:buFont typeface="Wingdings" pitchFamily="2" charset="2"/>
              <a:buChar char="ü"/>
            </a:pPr>
            <a:r>
              <a:rPr lang="el-GR" sz="2000" dirty="0">
                <a:latin typeface="Calibri" panose="020F0502020204030204" pitchFamily="34" charset="0"/>
                <a:cs typeface="Calibri" panose="020F0502020204030204" pitchFamily="34" charset="0"/>
              </a:rPr>
              <a:t>ελέγχους συστημάτων</a:t>
            </a:r>
          </a:p>
          <a:p>
            <a:pPr marL="285750" indent="-285750">
              <a:lnSpc>
                <a:spcPct val="150000"/>
              </a:lnSpc>
              <a:buFont typeface="Wingdings" pitchFamily="2" charset="2"/>
              <a:buChar char="§"/>
            </a:pPr>
            <a:r>
              <a:rPr lang="el-GR" sz="2000" dirty="0">
                <a:latin typeface="Calibri" panose="020F0502020204030204" pitchFamily="34" charset="0"/>
                <a:cs typeface="Calibri" panose="020F0502020204030204" pitchFamily="34" charset="0"/>
              </a:rPr>
              <a:t>Βοήθησε στην εξέλιξη της ανθρώπινης παρουσίας στο Διάστημα</a:t>
            </a:r>
          </a:p>
        </p:txBody>
      </p:sp>
      <p:sp>
        <p:nvSpPr>
          <p:cNvPr id="4" name="TextBox 3">
            <a:extLst>
              <a:ext uri="{FF2B5EF4-FFF2-40B4-BE49-F238E27FC236}">
                <a16:creationId xmlns:a16="http://schemas.microsoft.com/office/drawing/2014/main" id="{D478A30E-2DC1-E8ED-97DD-7D8B4C6F92ED}"/>
              </a:ext>
            </a:extLst>
          </p:cNvPr>
          <p:cNvSpPr txBox="1"/>
          <p:nvPr/>
        </p:nvSpPr>
        <p:spPr>
          <a:xfrm>
            <a:off x="8334374" y="101610"/>
            <a:ext cx="3751637" cy="307777"/>
          </a:xfrm>
          <a:prstGeom prst="rect">
            <a:avLst/>
          </a:prstGeom>
          <a:noFill/>
          <a:ln w="92075">
            <a:noFill/>
            <a:bevel/>
          </a:ln>
        </p:spPr>
        <p:txBody>
          <a:bodyPr wrap="square" rtlCol="0">
            <a:spAutoFit/>
          </a:bodyPr>
          <a:lstStyle/>
          <a:p>
            <a:pPr algn="r"/>
            <a:r>
              <a:rPr lang="en-US" sz="1400" b="1" dirty="0">
                <a:solidFill>
                  <a:schemeClr val="bg1"/>
                </a:solidFill>
                <a:latin typeface="Calibri" panose="020F0502020204030204" pitchFamily="34" charset="0"/>
                <a:cs typeface="Calibri" panose="020F0502020204030204" pitchFamily="34" charset="0"/>
              </a:rPr>
              <a:t>GEORGE D. ZAMKA</a:t>
            </a:r>
          </a:p>
        </p:txBody>
      </p:sp>
      <p:sp>
        <p:nvSpPr>
          <p:cNvPr id="7" name="TextBox 6">
            <a:extLst>
              <a:ext uri="{FF2B5EF4-FFF2-40B4-BE49-F238E27FC236}">
                <a16:creationId xmlns:a16="http://schemas.microsoft.com/office/drawing/2014/main" id="{8695CFBC-1DDF-F739-6DD7-2ABA53B8D4D5}"/>
              </a:ext>
            </a:extLst>
          </p:cNvPr>
          <p:cNvSpPr txBox="1"/>
          <p:nvPr/>
        </p:nvSpPr>
        <p:spPr>
          <a:xfrm>
            <a:off x="8528730" y="1237775"/>
            <a:ext cx="3468914" cy="4199611"/>
          </a:xfrm>
          <a:prstGeom prst="rect">
            <a:avLst/>
          </a:prstGeom>
          <a:noFill/>
        </p:spPr>
        <p:txBody>
          <a:bodyPr wrap="square" rtlCol="0">
            <a:spAutoFit/>
          </a:bodyPr>
          <a:lstStyle/>
          <a:p>
            <a:pPr algn="ctr">
              <a:lnSpc>
                <a:spcPct val="150000"/>
              </a:lnSpc>
            </a:pPr>
            <a:r>
              <a:rPr lang="el-GR" sz="2000" dirty="0">
                <a:solidFill>
                  <a:schemeClr val="bg1"/>
                </a:solidFill>
                <a:latin typeface="Calibri" panose="020F0502020204030204" pitchFamily="34" charset="0"/>
                <a:cs typeface="Calibri" panose="020F0502020204030204" pitchFamily="34" charset="0"/>
              </a:rPr>
              <a:t>Ο </a:t>
            </a:r>
            <a:r>
              <a:rPr lang="en-GB" sz="2000" dirty="0">
                <a:solidFill>
                  <a:schemeClr val="bg1"/>
                </a:solidFill>
                <a:latin typeface="Calibri" panose="020F0502020204030204" pitchFamily="34" charset="0"/>
                <a:cs typeface="Calibri" panose="020F0502020204030204" pitchFamily="34" charset="0"/>
              </a:rPr>
              <a:t>George D. </a:t>
            </a:r>
            <a:r>
              <a:rPr lang="en-GB" sz="2000" dirty="0" err="1">
                <a:solidFill>
                  <a:schemeClr val="bg1"/>
                </a:solidFill>
                <a:latin typeface="Calibri" panose="020F0502020204030204" pitchFamily="34" charset="0"/>
                <a:cs typeface="Calibri" panose="020F0502020204030204" pitchFamily="34" charset="0"/>
              </a:rPr>
              <a:t>Zamka</a:t>
            </a:r>
            <a:r>
              <a:rPr lang="en-GB" sz="2000" dirty="0">
                <a:solidFill>
                  <a:schemeClr val="bg1"/>
                </a:solidFill>
                <a:latin typeface="Calibri" panose="020F0502020204030204" pitchFamily="34" charset="0"/>
                <a:cs typeface="Calibri" panose="020F0502020204030204" pitchFamily="34" charset="0"/>
              </a:rPr>
              <a:t> </a:t>
            </a:r>
            <a:r>
              <a:rPr lang="el-GR" sz="2000" dirty="0">
                <a:solidFill>
                  <a:schemeClr val="bg1"/>
                </a:solidFill>
                <a:latin typeface="Calibri" panose="020F0502020204030204" pitchFamily="34" charset="0"/>
                <a:cs typeface="Calibri" panose="020F0502020204030204" pitchFamily="34" charset="0"/>
              </a:rPr>
              <a:t>αποτελεί ένα σημαντικό παράδειγμα Έλληνα της διασποράς που συνέβαλε στην εξερεύνηση του Διαστήματος, συμμετέχοντας σε σημαντικές αποστολές της </a:t>
            </a:r>
            <a:r>
              <a:rPr lang="en-GB" sz="2000" dirty="0">
                <a:solidFill>
                  <a:schemeClr val="bg1"/>
                </a:solidFill>
                <a:latin typeface="Calibri" panose="020F0502020204030204" pitchFamily="34" charset="0"/>
                <a:cs typeface="Calibri" panose="020F0502020204030204" pitchFamily="34" charset="0"/>
              </a:rPr>
              <a:t>NASA </a:t>
            </a:r>
            <a:r>
              <a:rPr lang="el-GR" sz="2000" dirty="0">
                <a:solidFill>
                  <a:schemeClr val="bg1"/>
                </a:solidFill>
                <a:latin typeface="Calibri" panose="020F0502020204030204" pitchFamily="34" charset="0"/>
                <a:cs typeface="Calibri" panose="020F0502020204030204" pitchFamily="34" charset="0"/>
              </a:rPr>
              <a:t>και βοηθώντας στην κατασκευή του Διεθνούς Διαστημικού Σταθμού.</a:t>
            </a:r>
          </a:p>
        </p:txBody>
      </p:sp>
      <p:sp>
        <p:nvSpPr>
          <p:cNvPr id="9" name="TextBox 8">
            <a:extLst>
              <a:ext uri="{FF2B5EF4-FFF2-40B4-BE49-F238E27FC236}">
                <a16:creationId xmlns:a16="http://schemas.microsoft.com/office/drawing/2014/main" id="{573362EC-E45B-4F40-75F4-C6FEE26B48BC}"/>
              </a:ext>
            </a:extLst>
          </p:cNvPr>
          <p:cNvSpPr txBox="1"/>
          <p:nvPr/>
        </p:nvSpPr>
        <p:spPr>
          <a:xfrm>
            <a:off x="288131" y="4794854"/>
            <a:ext cx="7138990" cy="508794"/>
          </a:xfrm>
          <a:prstGeom prst="rect">
            <a:avLst/>
          </a:prstGeom>
          <a:noFill/>
        </p:spPr>
        <p:txBody>
          <a:bodyPr wrap="square" rtlCol="0">
            <a:spAutoFit/>
          </a:bodyPr>
          <a:lstStyle/>
          <a:p>
            <a:pPr>
              <a:lnSpc>
                <a:spcPct val="150000"/>
              </a:lnSpc>
            </a:pPr>
            <a:r>
              <a:rPr lang="el-GR" sz="2000" b="1" dirty="0">
                <a:solidFill>
                  <a:srgbClr val="0B4A92"/>
                </a:solidFill>
                <a:latin typeface="Calibri" panose="020F0502020204030204" pitchFamily="34" charset="0"/>
                <a:cs typeface="Calibri" panose="020F0502020204030204" pitchFamily="34" charset="0"/>
              </a:rPr>
              <a:t>ΓΙΑΤΙ ΕΙΝΑΙ ΣΗΜΑΝΤΙΚΟΣ</a:t>
            </a:r>
            <a:endParaRPr lang="en-US" sz="2000" b="1" dirty="0">
              <a:solidFill>
                <a:srgbClr val="0B4A92"/>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01E209CE-B7B0-B777-64A2-6690B428A239}"/>
              </a:ext>
            </a:extLst>
          </p:cNvPr>
          <p:cNvSpPr txBox="1"/>
          <p:nvPr/>
        </p:nvSpPr>
        <p:spPr>
          <a:xfrm>
            <a:off x="288131" y="5408878"/>
            <a:ext cx="7825617" cy="967957"/>
          </a:xfrm>
          <a:prstGeom prst="rect">
            <a:avLst/>
          </a:prstGeom>
          <a:noFill/>
        </p:spPr>
        <p:txBody>
          <a:bodyPr wrap="square" rtlCol="0">
            <a:spAutoFit/>
          </a:bodyPr>
          <a:lstStyle/>
          <a:p>
            <a:pPr>
              <a:lnSpc>
                <a:spcPct val="150000"/>
              </a:lnSpc>
            </a:pPr>
            <a:r>
              <a:rPr lang="el-GR" sz="2000" dirty="0">
                <a:latin typeface="Calibri" panose="020F0502020204030204" pitchFamily="34" charset="0"/>
                <a:cs typeface="Calibri" panose="020F0502020204030204" pitchFamily="34" charset="0"/>
              </a:rPr>
              <a:t>Ο </a:t>
            </a:r>
            <a:r>
              <a:rPr lang="en-GB" sz="2000" dirty="0">
                <a:latin typeface="Calibri" panose="020F0502020204030204" pitchFamily="34" charset="0"/>
                <a:cs typeface="Calibri" panose="020F0502020204030204" pitchFamily="34" charset="0"/>
              </a:rPr>
              <a:t>George D. </a:t>
            </a:r>
            <a:r>
              <a:rPr lang="en-GB" sz="2000" dirty="0" err="1">
                <a:latin typeface="Calibri" panose="020F0502020204030204" pitchFamily="34" charset="0"/>
                <a:cs typeface="Calibri" panose="020F0502020204030204" pitchFamily="34" charset="0"/>
              </a:rPr>
              <a:t>Zamka</a:t>
            </a:r>
            <a:r>
              <a:rPr lang="en-GB"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δείχνει ότι:</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Η επιστήμη, η γνώση και η προσπάθεια μπορούν να οδηγήσουν μέχρι το Διάστημα</a:t>
            </a:r>
          </a:p>
        </p:txBody>
      </p:sp>
    </p:spTree>
    <p:extLst>
      <p:ext uri="{BB962C8B-B14F-4D97-AF65-F5344CB8AC3E}">
        <p14:creationId xmlns:p14="http://schemas.microsoft.com/office/powerpoint/2010/main" val="2587118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CD508-C756-7987-CEFF-8D51F057CCAF}"/>
            </a:ext>
          </a:extLst>
        </p:cNvPr>
        <p:cNvGrpSpPr/>
        <p:nvPr/>
      </p:nvGrpSpPr>
      <p:grpSpPr>
        <a:xfrm>
          <a:off x="0" y="0"/>
          <a:ext cx="0" cy="0"/>
          <a:chOff x="0" y="0"/>
          <a:chExt cx="0" cy="0"/>
        </a:xfrm>
      </p:grpSpPr>
      <p:pic>
        <p:nvPicPr>
          <p:cNvPr id="1028" name="Picture 4" descr="Simple space Wallpaper 4K - Galaxy, Astronomy">
            <a:extLst>
              <a:ext uri="{FF2B5EF4-FFF2-40B4-BE49-F238E27FC236}">
                <a16:creationId xmlns:a16="http://schemas.microsoft.com/office/drawing/2014/main" id="{C7720F20-F4D0-B59E-13DF-2F3AA5E5FF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75" y="0"/>
            <a:ext cx="3857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08437D2-57C9-A747-FB35-03D8AD3CE808}"/>
              </a:ext>
            </a:extLst>
          </p:cNvPr>
          <p:cNvSpPr txBox="1"/>
          <p:nvPr/>
        </p:nvSpPr>
        <p:spPr>
          <a:xfrm>
            <a:off x="8334374" y="6487896"/>
            <a:ext cx="3751637" cy="307777"/>
          </a:xfrm>
          <a:prstGeom prst="rect">
            <a:avLst/>
          </a:prstGeom>
          <a:noFill/>
          <a:ln w="92075">
            <a:noFill/>
            <a:bevel/>
          </a:ln>
        </p:spPr>
        <p:txBody>
          <a:bodyPr wrap="square" rtlCol="0">
            <a:spAutoFit/>
          </a:bodyPr>
          <a:lstStyle/>
          <a:p>
            <a:pPr algn="r"/>
            <a:r>
              <a:rPr lang="el-GR" sz="1400" b="1" dirty="0">
                <a:solidFill>
                  <a:schemeClr val="bg1"/>
                </a:solidFill>
                <a:latin typeface="Calibri" panose="020F0502020204030204" pitchFamily="34" charset="0"/>
                <a:cs typeface="Calibri" panose="020F0502020204030204" pitchFamily="34" charset="0"/>
              </a:rPr>
              <a:t>ΕΛΛΗΝΕΣ ΤΟΥ</a:t>
            </a:r>
            <a:r>
              <a:rPr lang="en-US" sz="1400" b="1" dirty="0">
                <a:solidFill>
                  <a:schemeClr val="bg1"/>
                </a:solidFill>
                <a:latin typeface="Calibri" panose="020F0502020204030204" pitchFamily="34" charset="0"/>
                <a:cs typeface="Calibri" panose="020F0502020204030204" pitchFamily="34" charset="0"/>
              </a:rPr>
              <a:t> </a:t>
            </a:r>
            <a:r>
              <a:rPr lang="el-GR" sz="1400" b="1" dirty="0">
                <a:solidFill>
                  <a:schemeClr val="bg1"/>
                </a:solidFill>
                <a:latin typeface="Calibri" panose="020F0502020204030204" pitchFamily="34" charset="0"/>
                <a:cs typeface="Calibri" panose="020F0502020204030204" pitchFamily="34" charset="0"/>
              </a:rPr>
              <a:t>ΔΙΑΣΤΗΜΑΤΟΣ</a:t>
            </a:r>
            <a:endParaRPr lang="en-US" sz="1400" b="1" dirty="0">
              <a:solidFill>
                <a:schemeClr val="bg1"/>
              </a:solidFill>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E4297915-2967-2CAB-0D1F-5C0B414DE73B}"/>
              </a:ext>
            </a:extLst>
          </p:cNvPr>
          <p:cNvCxnSpPr>
            <a:cxnSpLocks/>
          </p:cNvCxnSpPr>
          <p:nvPr/>
        </p:nvCxnSpPr>
        <p:spPr>
          <a:xfrm>
            <a:off x="8334375" y="6376835"/>
            <a:ext cx="3857625" cy="0"/>
          </a:xfrm>
          <a:prstGeom prst="line">
            <a:avLst/>
          </a:prstGeom>
          <a:ln w="28575">
            <a:gradFill>
              <a:gsLst>
                <a:gs pos="0">
                  <a:schemeClr val="accent1">
                    <a:lumMod val="5000"/>
                    <a:lumOff val="95000"/>
                    <a:alpha val="0"/>
                  </a:schemeClr>
                </a:gs>
                <a:gs pos="74000">
                  <a:schemeClr val="accent5">
                    <a:lumMod val="60000"/>
                    <a:lumOff val="40000"/>
                  </a:schemeClr>
                </a:gs>
                <a:gs pos="83000">
                  <a:schemeClr val="accent5">
                    <a:lumMod val="60000"/>
                    <a:lumOff val="40000"/>
                  </a:schemeClr>
                </a:gs>
                <a:gs pos="100000">
                  <a:schemeClr val="accent5">
                    <a:lumMod val="40000"/>
                    <a:lumOff val="60000"/>
                  </a:schemeClr>
                </a:gs>
              </a:gsLst>
              <a:lin ang="0" scaled="0"/>
            </a:gra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9A8EE8D3-7030-9889-2462-205B3AA75903}"/>
              </a:ext>
            </a:extLst>
          </p:cNvPr>
          <p:cNvSpPr txBox="1"/>
          <p:nvPr/>
        </p:nvSpPr>
        <p:spPr>
          <a:xfrm>
            <a:off x="362857" y="652037"/>
            <a:ext cx="6095999" cy="630942"/>
          </a:xfrm>
          <a:prstGeom prst="rect">
            <a:avLst/>
          </a:prstGeom>
          <a:noFill/>
          <a:ln w="92075">
            <a:noFill/>
            <a:bevel/>
          </a:ln>
        </p:spPr>
        <p:txBody>
          <a:bodyPr wrap="square" rtlCol="0">
            <a:spAutoFit/>
          </a:bodyPr>
          <a:lstStyle/>
          <a:p>
            <a:r>
              <a:rPr lang="el-GR" sz="3500" b="1" dirty="0">
                <a:latin typeface="Calibri" panose="020F0502020204030204" pitchFamily="34" charset="0"/>
                <a:cs typeface="Calibri" panose="020F0502020204030204" pitchFamily="34" charset="0"/>
              </a:rPr>
              <a:t>Σταμάτης </a:t>
            </a:r>
            <a:r>
              <a:rPr lang="el-GR" sz="3500" b="1" dirty="0" err="1">
                <a:latin typeface="Calibri" panose="020F0502020204030204" pitchFamily="34" charset="0"/>
                <a:cs typeface="Calibri" panose="020F0502020204030204" pitchFamily="34" charset="0"/>
              </a:rPr>
              <a:t>Κριμιζής</a:t>
            </a:r>
            <a:endParaRPr lang="en-US" sz="3500" b="1" dirty="0">
              <a:latin typeface="Calibri" panose="020F0502020204030204" pitchFamily="34" charset="0"/>
              <a:cs typeface="Calibri" panose="020F0502020204030204" pitchFamily="34" charset="0"/>
            </a:endParaRPr>
          </a:p>
        </p:txBody>
      </p:sp>
      <p:cxnSp>
        <p:nvCxnSpPr>
          <p:cNvPr id="18" name="Straight Connector 17">
            <a:extLst>
              <a:ext uri="{FF2B5EF4-FFF2-40B4-BE49-F238E27FC236}">
                <a16:creationId xmlns:a16="http://schemas.microsoft.com/office/drawing/2014/main" id="{90A5E9C6-F34E-C192-B6B2-C4828F89BE87}"/>
              </a:ext>
            </a:extLst>
          </p:cNvPr>
          <p:cNvCxnSpPr>
            <a:cxnSpLocks/>
          </p:cNvCxnSpPr>
          <p:nvPr/>
        </p:nvCxnSpPr>
        <p:spPr>
          <a:xfrm>
            <a:off x="402770" y="1341389"/>
            <a:ext cx="5794830" cy="0"/>
          </a:xfrm>
          <a:prstGeom prst="line">
            <a:avLst/>
          </a:prstGeom>
          <a:ln w="53975">
            <a:gradFill>
              <a:gsLst>
                <a:gs pos="0">
                  <a:schemeClr val="accent1">
                    <a:lumMod val="5000"/>
                    <a:lumOff val="95000"/>
                    <a:alpha val="0"/>
                  </a:schemeClr>
                </a:gs>
                <a:gs pos="74000">
                  <a:schemeClr val="accent5">
                    <a:lumMod val="60000"/>
                    <a:lumOff val="40000"/>
                  </a:schemeClr>
                </a:gs>
                <a:gs pos="83000">
                  <a:schemeClr val="accent5">
                    <a:lumMod val="60000"/>
                    <a:lumOff val="40000"/>
                  </a:schemeClr>
                </a:gs>
                <a:gs pos="100000">
                  <a:schemeClr val="accent5">
                    <a:lumMod val="40000"/>
                    <a:lumOff val="60000"/>
                  </a:schemeClr>
                </a:gs>
              </a:gsLst>
              <a:lin ang="10800000" scaled="0"/>
            </a:gra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43A61D92-49D9-7779-3FB0-682E672D01C4}"/>
              </a:ext>
            </a:extLst>
          </p:cNvPr>
          <p:cNvSpPr txBox="1"/>
          <p:nvPr/>
        </p:nvSpPr>
        <p:spPr>
          <a:xfrm>
            <a:off x="402770" y="1437961"/>
            <a:ext cx="6095999" cy="415498"/>
          </a:xfrm>
          <a:prstGeom prst="rect">
            <a:avLst/>
          </a:prstGeom>
          <a:noFill/>
          <a:ln w="92075">
            <a:noFill/>
            <a:bevel/>
          </a:ln>
        </p:spPr>
        <p:txBody>
          <a:bodyPr wrap="square" rtlCol="0">
            <a:spAutoFit/>
          </a:bodyPr>
          <a:lstStyle/>
          <a:p>
            <a:r>
              <a:rPr lang="el-GR" sz="2100" b="1" dirty="0">
                <a:solidFill>
                  <a:schemeClr val="tx1">
                    <a:lumMod val="65000"/>
                    <a:lumOff val="35000"/>
                  </a:schemeClr>
                </a:solidFill>
                <a:latin typeface="Calibri" panose="020F0502020204030204" pitchFamily="34" charset="0"/>
                <a:cs typeface="Calibri" panose="020F0502020204030204" pitchFamily="34" charset="0"/>
              </a:rPr>
              <a:t>ΕΛΛΗΝΑΣ ΕΠΙΣΤΗΜΟΝΑΣ ΤΟΥ ΔΙΑΣΤΗΜΑΤΟΣ</a:t>
            </a:r>
            <a:endParaRPr lang="en-US" sz="21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41385EAA-5E6C-1CC7-3E66-0E1D8E2F9378}"/>
              </a:ext>
            </a:extLst>
          </p:cNvPr>
          <p:cNvSpPr txBox="1"/>
          <p:nvPr/>
        </p:nvSpPr>
        <p:spPr>
          <a:xfrm>
            <a:off x="402769" y="2112549"/>
            <a:ext cx="6360887" cy="1323439"/>
          </a:xfrm>
          <a:prstGeom prst="rect">
            <a:avLst/>
          </a:prstGeom>
          <a:noFill/>
        </p:spPr>
        <p:txBody>
          <a:bodyPr wrap="square" rtlCol="0">
            <a:spAutoFit/>
          </a:bodyPr>
          <a:lstStyle/>
          <a:p>
            <a:r>
              <a:rPr lang="el-GR" sz="2000" dirty="0">
                <a:latin typeface="Calibri" panose="020F0502020204030204" pitchFamily="34" charset="0"/>
                <a:cs typeface="Calibri" panose="020F0502020204030204" pitchFamily="34" charset="0"/>
              </a:rPr>
              <a:t>Ο </a:t>
            </a:r>
            <a:r>
              <a:rPr lang="el-GR" sz="2000" b="1" dirty="0">
                <a:latin typeface="Calibri" panose="020F0502020204030204" pitchFamily="34" charset="0"/>
                <a:cs typeface="Calibri" panose="020F0502020204030204" pitchFamily="34" charset="0"/>
              </a:rPr>
              <a:t>Σταμάτης </a:t>
            </a:r>
            <a:r>
              <a:rPr lang="el-GR" sz="2000" b="1" dirty="0" err="1">
                <a:latin typeface="Calibri" panose="020F0502020204030204" pitchFamily="34" charset="0"/>
                <a:cs typeface="Calibri" panose="020F0502020204030204" pitchFamily="34" charset="0"/>
              </a:rPr>
              <a:t>Κριμιζής</a:t>
            </a:r>
            <a:r>
              <a:rPr lang="el-GR" sz="2000" b="1"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είναι ένας από τους σημαντικότερους Έλληνες επιστήμονες του Διαστήματος. Αν και δεν είναι αστροναύτης, η δουλειά του ήταν καθοριστική για πολλές διαστημικές αποστολές της </a:t>
            </a:r>
            <a:r>
              <a:rPr lang="en-GB" sz="2000" dirty="0">
                <a:latin typeface="Calibri" panose="020F0502020204030204" pitchFamily="34" charset="0"/>
                <a:cs typeface="Calibri" panose="020F0502020204030204" pitchFamily="34" charset="0"/>
              </a:rPr>
              <a:t>NASA.</a:t>
            </a:r>
            <a:endParaRPr lang="en-GR" sz="2000"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FE46BCAF-E2AF-004B-428C-1888EFC834AE}"/>
              </a:ext>
            </a:extLst>
          </p:cNvPr>
          <p:cNvSpPr txBox="1"/>
          <p:nvPr/>
        </p:nvSpPr>
        <p:spPr>
          <a:xfrm>
            <a:off x="402769" y="3753134"/>
            <a:ext cx="7138990" cy="509627"/>
          </a:xfrm>
          <a:prstGeom prst="rect">
            <a:avLst/>
          </a:prstGeom>
          <a:noFill/>
        </p:spPr>
        <p:txBody>
          <a:bodyPr wrap="square" rtlCol="0">
            <a:spAutoFit/>
          </a:bodyPr>
          <a:lstStyle/>
          <a:p>
            <a:pPr>
              <a:lnSpc>
                <a:spcPct val="150000"/>
              </a:lnSpc>
            </a:pPr>
            <a:r>
              <a:rPr lang="el-GR" sz="2000" b="1" dirty="0">
                <a:solidFill>
                  <a:srgbClr val="0B4A92"/>
                </a:solidFill>
              </a:rPr>
              <a:t>ΔΙΑΣΤΗΜΙΚΕΣ </a:t>
            </a:r>
            <a:r>
              <a:rPr lang="el-GR" sz="2000" b="1" dirty="0">
                <a:solidFill>
                  <a:srgbClr val="0B4A92"/>
                </a:solidFill>
                <a:latin typeface="Calibri" panose="020F0502020204030204" pitchFamily="34" charset="0"/>
                <a:cs typeface="Calibri" panose="020F0502020204030204" pitchFamily="34" charset="0"/>
              </a:rPr>
              <a:t>ΑΠΟΣΤΟΛΕΣ</a:t>
            </a:r>
            <a:endParaRPr lang="en-US" sz="2000" b="1" dirty="0">
              <a:solidFill>
                <a:srgbClr val="0B4A92"/>
              </a:solidFill>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46558EAE-0073-9AC1-1322-2063B80A1709}"/>
              </a:ext>
            </a:extLst>
          </p:cNvPr>
          <p:cNvSpPr txBox="1"/>
          <p:nvPr/>
        </p:nvSpPr>
        <p:spPr>
          <a:xfrm>
            <a:off x="402769" y="4265558"/>
            <a:ext cx="7138990" cy="2352952"/>
          </a:xfrm>
          <a:prstGeom prst="rect">
            <a:avLst/>
          </a:prstGeom>
          <a:noFill/>
        </p:spPr>
        <p:txBody>
          <a:bodyPr wrap="square" rtlCol="0">
            <a:spAutoFit/>
          </a:bodyPr>
          <a:lstStyle/>
          <a:p>
            <a:pPr>
              <a:lnSpc>
                <a:spcPct val="150000"/>
              </a:lnSpc>
            </a:pPr>
            <a:r>
              <a:rPr lang="el-GR" sz="2000" dirty="0">
                <a:latin typeface="Calibri" panose="020F0502020204030204" pitchFamily="34" charset="0"/>
                <a:cs typeface="Calibri" panose="020F0502020204030204" pitchFamily="34" charset="0"/>
              </a:rPr>
              <a:t>Συμμετείχε σε </a:t>
            </a:r>
            <a:r>
              <a:rPr lang="el-GR" sz="2000" b="1" dirty="0">
                <a:latin typeface="Calibri" panose="020F0502020204030204" pitchFamily="34" charset="0"/>
                <a:cs typeface="Calibri" panose="020F0502020204030204" pitchFamily="34" charset="0"/>
              </a:rPr>
              <a:t>πάνω από 20 διαστημικές αποστολές</a:t>
            </a:r>
            <a:endParaRPr lang="el-GR" sz="2000" dirty="0">
              <a:latin typeface="Calibri" panose="020F0502020204030204" pitchFamily="34" charset="0"/>
              <a:cs typeface="Calibri" panose="020F0502020204030204" pitchFamily="34" charset="0"/>
            </a:endParaRPr>
          </a:p>
          <a:p>
            <a:pPr>
              <a:lnSpc>
                <a:spcPct val="150000"/>
              </a:lnSpc>
            </a:pPr>
            <a:r>
              <a:rPr lang="el-GR" sz="2000" dirty="0">
                <a:latin typeface="Calibri" panose="020F0502020204030204" pitchFamily="34" charset="0"/>
                <a:cs typeface="Calibri" panose="020F0502020204030204" pitchFamily="34" charset="0"/>
              </a:rPr>
              <a:t>Σημαντικές αποστολές:</a:t>
            </a:r>
            <a:r>
              <a:rPr lang="en-US" sz="2000" dirty="0">
                <a:latin typeface="Calibri" panose="020F0502020204030204" pitchFamily="34" charset="0"/>
                <a:cs typeface="Calibri" panose="020F0502020204030204" pitchFamily="34" charset="0"/>
              </a:rPr>
              <a:t> </a:t>
            </a:r>
          </a:p>
          <a:p>
            <a:pPr>
              <a:lnSpc>
                <a:spcPct val="150000"/>
              </a:lnSpc>
            </a:pPr>
            <a:r>
              <a:rPr lang="en-GB" sz="2000" b="1" dirty="0">
                <a:latin typeface="Calibri" panose="020F0502020204030204" pitchFamily="34" charset="0"/>
                <a:cs typeface="Calibri" panose="020F0502020204030204" pitchFamily="34" charset="0"/>
              </a:rPr>
              <a:t>Voyager 1 &amp; 2 | Cassini–Huygens |New Horizons</a:t>
            </a:r>
            <a:endParaRPr lang="en-GB" sz="2000" dirty="0">
              <a:latin typeface="Calibri" panose="020F0502020204030204" pitchFamily="34" charset="0"/>
              <a:cs typeface="Calibri" panose="020F0502020204030204" pitchFamily="34" charset="0"/>
            </a:endParaRPr>
          </a:p>
          <a:p>
            <a:pPr>
              <a:lnSpc>
                <a:spcPct val="150000"/>
              </a:lnSpc>
            </a:pPr>
            <a:r>
              <a:rPr lang="el-GR" sz="2000" dirty="0">
                <a:latin typeface="Calibri" panose="020F0502020204030204" pitchFamily="34" charset="0"/>
                <a:cs typeface="Calibri" panose="020F0502020204030204" pitchFamily="34" charset="0"/>
              </a:rPr>
              <a:t>Οι αποστολές αυτές μελέτησαν πλανήτες και ταξίδεψαν </a:t>
            </a:r>
            <a:r>
              <a:rPr lang="el-GR" sz="2000" b="1" dirty="0">
                <a:latin typeface="Calibri" panose="020F0502020204030204" pitchFamily="34" charset="0"/>
                <a:cs typeface="Calibri" panose="020F0502020204030204" pitchFamily="34" charset="0"/>
              </a:rPr>
              <a:t>πέρα από το Ηλιακό Σύστημα</a:t>
            </a:r>
            <a:endParaRPr lang="el-GR" sz="20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85DB6A4F-1113-40FB-DF67-49D0E22D8C2C}"/>
              </a:ext>
            </a:extLst>
          </p:cNvPr>
          <p:cNvSpPr/>
          <p:nvPr/>
        </p:nvSpPr>
        <p:spPr>
          <a:xfrm>
            <a:off x="7541759" y="1341389"/>
            <a:ext cx="3968070" cy="4818790"/>
          </a:xfrm>
          <a:prstGeom prst="rect">
            <a:avLst/>
          </a:prstGeom>
          <a:blipFill>
            <a:blip r:embed="rId3"/>
            <a:stretch>
              <a:fillRect/>
            </a:stretch>
          </a:blipFill>
          <a:ln w="349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Tree>
    <p:extLst>
      <p:ext uri="{BB962C8B-B14F-4D97-AF65-F5344CB8AC3E}">
        <p14:creationId xmlns:p14="http://schemas.microsoft.com/office/powerpoint/2010/main" val="7902415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89DB5-3DA0-A460-0B91-7A1E8EAB41AD}"/>
            </a:ext>
          </a:extLst>
        </p:cNvPr>
        <p:cNvGrpSpPr/>
        <p:nvPr/>
      </p:nvGrpSpPr>
      <p:grpSpPr>
        <a:xfrm>
          <a:off x="0" y="0"/>
          <a:ext cx="0" cy="0"/>
          <a:chOff x="0" y="0"/>
          <a:chExt cx="0" cy="0"/>
        </a:xfrm>
      </p:grpSpPr>
      <p:pic>
        <p:nvPicPr>
          <p:cNvPr id="1028" name="Picture 4" descr="Simple space Wallpaper 4K - Galaxy, Astronomy">
            <a:extLst>
              <a:ext uri="{FF2B5EF4-FFF2-40B4-BE49-F238E27FC236}">
                <a16:creationId xmlns:a16="http://schemas.microsoft.com/office/drawing/2014/main" id="{A559F568-2CA6-F496-C90A-90E886D2B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75" y="0"/>
            <a:ext cx="3857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4440596-4E39-CCF7-D963-3ECF14B8767F}"/>
              </a:ext>
            </a:extLst>
          </p:cNvPr>
          <p:cNvSpPr txBox="1"/>
          <p:nvPr/>
        </p:nvSpPr>
        <p:spPr>
          <a:xfrm>
            <a:off x="8334374" y="6487896"/>
            <a:ext cx="3751637" cy="307777"/>
          </a:xfrm>
          <a:prstGeom prst="rect">
            <a:avLst/>
          </a:prstGeom>
          <a:noFill/>
          <a:ln w="92075">
            <a:noFill/>
            <a:bevel/>
          </a:ln>
        </p:spPr>
        <p:txBody>
          <a:bodyPr wrap="square" rtlCol="0">
            <a:spAutoFit/>
          </a:bodyPr>
          <a:lstStyle/>
          <a:p>
            <a:pPr algn="r"/>
            <a:r>
              <a:rPr lang="el-GR" sz="1400" b="1" dirty="0">
                <a:solidFill>
                  <a:schemeClr val="bg1"/>
                </a:solidFill>
                <a:latin typeface="Calibri" panose="020F0502020204030204" pitchFamily="34" charset="0"/>
                <a:cs typeface="Calibri" panose="020F0502020204030204" pitchFamily="34" charset="0"/>
              </a:rPr>
              <a:t>ΕΛΛΗΝΕΣ ΤΟΥ</a:t>
            </a:r>
            <a:r>
              <a:rPr lang="en-US" sz="1400" b="1" dirty="0">
                <a:solidFill>
                  <a:schemeClr val="bg1"/>
                </a:solidFill>
                <a:latin typeface="Calibri" panose="020F0502020204030204" pitchFamily="34" charset="0"/>
                <a:cs typeface="Calibri" panose="020F0502020204030204" pitchFamily="34" charset="0"/>
              </a:rPr>
              <a:t> </a:t>
            </a:r>
            <a:r>
              <a:rPr lang="el-GR" sz="1400" b="1" dirty="0">
                <a:solidFill>
                  <a:schemeClr val="bg1"/>
                </a:solidFill>
                <a:latin typeface="Calibri" panose="020F0502020204030204" pitchFamily="34" charset="0"/>
                <a:cs typeface="Calibri" panose="020F0502020204030204" pitchFamily="34" charset="0"/>
              </a:rPr>
              <a:t>ΔΙΑΣΤΗΜΑΤΟΣ</a:t>
            </a:r>
            <a:endParaRPr lang="en-US" sz="1400" b="1" dirty="0">
              <a:solidFill>
                <a:schemeClr val="bg1"/>
              </a:solidFill>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A75BDBB7-B8F1-4E6B-BFB8-006534CCE962}"/>
              </a:ext>
            </a:extLst>
          </p:cNvPr>
          <p:cNvCxnSpPr>
            <a:cxnSpLocks/>
          </p:cNvCxnSpPr>
          <p:nvPr/>
        </p:nvCxnSpPr>
        <p:spPr>
          <a:xfrm>
            <a:off x="8334375" y="6376835"/>
            <a:ext cx="3857625" cy="0"/>
          </a:xfrm>
          <a:prstGeom prst="line">
            <a:avLst/>
          </a:prstGeom>
          <a:ln w="28575">
            <a:gradFill>
              <a:gsLst>
                <a:gs pos="0">
                  <a:schemeClr val="accent1">
                    <a:lumMod val="5000"/>
                    <a:lumOff val="95000"/>
                    <a:alpha val="0"/>
                  </a:schemeClr>
                </a:gs>
                <a:gs pos="74000">
                  <a:schemeClr val="accent5">
                    <a:lumMod val="60000"/>
                    <a:lumOff val="40000"/>
                  </a:schemeClr>
                </a:gs>
                <a:gs pos="83000">
                  <a:schemeClr val="accent5">
                    <a:lumMod val="60000"/>
                    <a:lumOff val="40000"/>
                  </a:schemeClr>
                </a:gs>
                <a:gs pos="100000">
                  <a:schemeClr val="accent5">
                    <a:lumMod val="40000"/>
                    <a:lumOff val="60000"/>
                  </a:schemeClr>
                </a:gs>
              </a:gsLst>
              <a:lin ang="0" scaled="0"/>
            </a:gradFill>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6B65F4F0-608F-B6B1-5D87-69E418C09984}"/>
              </a:ext>
            </a:extLst>
          </p:cNvPr>
          <p:cNvSpPr txBox="1"/>
          <p:nvPr/>
        </p:nvSpPr>
        <p:spPr>
          <a:xfrm>
            <a:off x="341126" y="647078"/>
            <a:ext cx="7138990" cy="509627"/>
          </a:xfrm>
          <a:prstGeom prst="rect">
            <a:avLst/>
          </a:prstGeom>
          <a:noFill/>
        </p:spPr>
        <p:txBody>
          <a:bodyPr wrap="square" rtlCol="0">
            <a:spAutoFit/>
          </a:bodyPr>
          <a:lstStyle/>
          <a:p>
            <a:pPr>
              <a:lnSpc>
                <a:spcPct val="150000"/>
              </a:lnSpc>
            </a:pPr>
            <a:r>
              <a:rPr lang="el-GR" sz="2000" b="1" dirty="0">
                <a:solidFill>
                  <a:srgbClr val="0B4A92"/>
                </a:solidFill>
                <a:latin typeface="Calibri" panose="020F0502020204030204" pitchFamily="34" charset="0"/>
                <a:cs typeface="Calibri" panose="020F0502020204030204" pitchFamily="34" charset="0"/>
              </a:rPr>
              <a:t>ΤΙ ΕΚΑΝΕ ΣΤΙΣ ΑΠΟΣΤΟΛΕΣ</a:t>
            </a:r>
            <a:endParaRPr lang="en-US" sz="2000" b="1" dirty="0">
              <a:solidFill>
                <a:srgbClr val="0B4A92"/>
              </a:solidFill>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E0D51F16-1490-FB3D-F875-D2C9D9F1106B}"/>
              </a:ext>
            </a:extLst>
          </p:cNvPr>
          <p:cNvSpPr txBox="1"/>
          <p:nvPr/>
        </p:nvSpPr>
        <p:spPr>
          <a:xfrm>
            <a:off x="288131" y="1174016"/>
            <a:ext cx="7680212" cy="2817887"/>
          </a:xfrm>
          <a:prstGeom prst="rect">
            <a:avLst/>
          </a:prstGeom>
          <a:noFill/>
        </p:spPr>
        <p:txBody>
          <a:bodyPr wrap="square" rtlCol="0">
            <a:spAutoFit/>
          </a:bodyPr>
          <a:lstStyle/>
          <a:p>
            <a:pPr>
              <a:lnSpc>
                <a:spcPct val="150000"/>
              </a:lnSpc>
            </a:pPr>
            <a:r>
              <a:rPr lang="el-GR" sz="2000" dirty="0"/>
              <a:t>Σχεδίασε και ανέπτυξε </a:t>
            </a:r>
            <a:r>
              <a:rPr lang="el-GR" sz="2000" b="1" dirty="0"/>
              <a:t>επιστημονικά όργανα</a:t>
            </a:r>
            <a:endParaRPr lang="el-GR" sz="2000" dirty="0"/>
          </a:p>
          <a:p>
            <a:pPr>
              <a:lnSpc>
                <a:spcPct val="150000"/>
              </a:lnSpc>
            </a:pPr>
            <a:r>
              <a:rPr lang="el-GR" sz="2000" dirty="0"/>
              <a:t>Μελέτησε:</a:t>
            </a:r>
            <a:endParaRPr lang="en-US" sz="2000" dirty="0"/>
          </a:p>
          <a:p>
            <a:pPr marL="342900" indent="-342900">
              <a:lnSpc>
                <a:spcPct val="150000"/>
              </a:lnSpc>
              <a:buFont typeface="Wingdings" pitchFamily="2" charset="2"/>
              <a:buChar char="§"/>
            </a:pPr>
            <a:r>
              <a:rPr lang="el-GR" sz="2000" dirty="0"/>
              <a:t>τον </a:t>
            </a:r>
            <a:r>
              <a:rPr lang="el-GR" sz="2000" b="1" dirty="0"/>
              <a:t>Ήλιο</a:t>
            </a:r>
            <a:endParaRPr lang="en-US" sz="2000" b="1" dirty="0"/>
          </a:p>
          <a:p>
            <a:pPr marL="342900" indent="-342900">
              <a:lnSpc>
                <a:spcPct val="150000"/>
              </a:lnSpc>
              <a:buFont typeface="Wingdings" pitchFamily="2" charset="2"/>
              <a:buChar char="§"/>
            </a:pPr>
            <a:r>
              <a:rPr lang="el-GR" sz="2000" dirty="0"/>
              <a:t>τον </a:t>
            </a:r>
            <a:r>
              <a:rPr lang="el-GR" sz="2000" b="1" dirty="0"/>
              <a:t>ηλιακό άνεμο</a:t>
            </a:r>
            <a:endParaRPr lang="en-US" sz="2000" b="1" dirty="0"/>
          </a:p>
          <a:p>
            <a:pPr marL="342900" indent="-342900">
              <a:lnSpc>
                <a:spcPct val="150000"/>
              </a:lnSpc>
              <a:buFont typeface="Wingdings" pitchFamily="2" charset="2"/>
              <a:buChar char="§"/>
            </a:pPr>
            <a:r>
              <a:rPr lang="el-GR" sz="2000" dirty="0"/>
              <a:t>το </a:t>
            </a:r>
            <a:r>
              <a:rPr lang="el-GR" sz="2000" b="1" dirty="0"/>
              <a:t>διαστημικό περιβάλλον</a:t>
            </a:r>
            <a:endParaRPr lang="el-GR" sz="2000" dirty="0"/>
          </a:p>
          <a:p>
            <a:pPr>
              <a:lnSpc>
                <a:spcPct val="150000"/>
              </a:lnSpc>
            </a:pPr>
            <a:r>
              <a:rPr lang="el-GR" sz="2000" dirty="0"/>
              <a:t>Τα όργανά του έστειλαν πολύτιμα δεδομένα στη Γη</a:t>
            </a:r>
          </a:p>
        </p:txBody>
      </p:sp>
      <p:sp>
        <p:nvSpPr>
          <p:cNvPr id="4" name="TextBox 3">
            <a:extLst>
              <a:ext uri="{FF2B5EF4-FFF2-40B4-BE49-F238E27FC236}">
                <a16:creationId xmlns:a16="http://schemas.microsoft.com/office/drawing/2014/main" id="{EFCFEE0F-B745-F0D8-1F79-DE477F9B07E2}"/>
              </a:ext>
            </a:extLst>
          </p:cNvPr>
          <p:cNvSpPr txBox="1"/>
          <p:nvPr/>
        </p:nvSpPr>
        <p:spPr>
          <a:xfrm>
            <a:off x="8334374" y="101610"/>
            <a:ext cx="3751637" cy="307777"/>
          </a:xfrm>
          <a:prstGeom prst="rect">
            <a:avLst/>
          </a:prstGeom>
          <a:noFill/>
          <a:ln w="92075">
            <a:noFill/>
            <a:bevel/>
          </a:ln>
        </p:spPr>
        <p:txBody>
          <a:bodyPr wrap="square" rtlCol="0">
            <a:spAutoFit/>
          </a:bodyPr>
          <a:lstStyle/>
          <a:p>
            <a:pPr algn="r"/>
            <a:r>
              <a:rPr lang="el-GR" sz="1400" b="1" dirty="0">
                <a:solidFill>
                  <a:schemeClr val="bg1"/>
                </a:solidFill>
                <a:latin typeface="Calibri" panose="020F0502020204030204" pitchFamily="34" charset="0"/>
                <a:cs typeface="Calibri" panose="020F0502020204030204" pitchFamily="34" charset="0"/>
              </a:rPr>
              <a:t>ΣΤΑΜΑΤΗΣ ΚΡΙΜΙΖΗΣ</a:t>
            </a:r>
            <a:endParaRPr lang="en-US" sz="1400" b="1" dirty="0">
              <a:solidFill>
                <a:schemeClr val="bg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FE305A2-EAD1-3DD5-592F-6695C06C4286}"/>
              </a:ext>
            </a:extLst>
          </p:cNvPr>
          <p:cNvSpPr txBox="1"/>
          <p:nvPr/>
        </p:nvSpPr>
        <p:spPr>
          <a:xfrm>
            <a:off x="8528730" y="1318194"/>
            <a:ext cx="3468914" cy="3740448"/>
          </a:xfrm>
          <a:prstGeom prst="rect">
            <a:avLst/>
          </a:prstGeom>
          <a:noFill/>
        </p:spPr>
        <p:txBody>
          <a:bodyPr wrap="square" rtlCol="0">
            <a:spAutoFit/>
          </a:bodyPr>
          <a:lstStyle/>
          <a:p>
            <a:pPr algn="ctr">
              <a:lnSpc>
                <a:spcPct val="150000"/>
              </a:lnSpc>
            </a:pPr>
            <a:r>
              <a:rPr lang="el-GR" sz="2000" dirty="0">
                <a:solidFill>
                  <a:schemeClr val="bg1"/>
                </a:solidFill>
                <a:latin typeface="Calibri" panose="020F0502020204030204" pitchFamily="34" charset="0"/>
                <a:cs typeface="Calibri" panose="020F0502020204030204" pitchFamily="34" charset="0"/>
              </a:rPr>
              <a:t>Ο Σταμάτης </a:t>
            </a:r>
            <a:r>
              <a:rPr lang="el-GR" sz="2000" dirty="0" err="1">
                <a:solidFill>
                  <a:schemeClr val="bg1"/>
                </a:solidFill>
                <a:latin typeface="Calibri" panose="020F0502020204030204" pitchFamily="34" charset="0"/>
                <a:cs typeface="Calibri" panose="020F0502020204030204" pitchFamily="34" charset="0"/>
              </a:rPr>
              <a:t>Κριμιζής</a:t>
            </a:r>
            <a:r>
              <a:rPr lang="el-GR" sz="2000" dirty="0">
                <a:solidFill>
                  <a:schemeClr val="bg1"/>
                </a:solidFill>
                <a:latin typeface="Calibri" panose="020F0502020204030204" pitchFamily="34" charset="0"/>
                <a:cs typeface="Calibri" panose="020F0502020204030204" pitchFamily="34" charset="0"/>
              </a:rPr>
              <a:t> απέδειξε ότι οι Έλληνες επιστήμονες μπορούν να παίξουν καθοριστικό ρόλο στις μεγαλύτερες διαστημικές αποστολές, συμβάλλοντας ουσιαστικά στην εξερεύνηση του Σύμπαντος.</a:t>
            </a:r>
          </a:p>
        </p:txBody>
      </p:sp>
      <p:sp>
        <p:nvSpPr>
          <p:cNvPr id="9" name="TextBox 8">
            <a:extLst>
              <a:ext uri="{FF2B5EF4-FFF2-40B4-BE49-F238E27FC236}">
                <a16:creationId xmlns:a16="http://schemas.microsoft.com/office/drawing/2014/main" id="{C27D2128-4716-DCCF-2350-EF04E8BD1CD8}"/>
              </a:ext>
            </a:extLst>
          </p:cNvPr>
          <p:cNvSpPr txBox="1"/>
          <p:nvPr/>
        </p:nvSpPr>
        <p:spPr>
          <a:xfrm>
            <a:off x="288131" y="4243316"/>
            <a:ext cx="7138990" cy="508794"/>
          </a:xfrm>
          <a:prstGeom prst="rect">
            <a:avLst/>
          </a:prstGeom>
          <a:noFill/>
        </p:spPr>
        <p:txBody>
          <a:bodyPr wrap="square" rtlCol="0">
            <a:spAutoFit/>
          </a:bodyPr>
          <a:lstStyle/>
          <a:p>
            <a:pPr>
              <a:lnSpc>
                <a:spcPct val="150000"/>
              </a:lnSpc>
            </a:pPr>
            <a:r>
              <a:rPr lang="el-GR" sz="2000" b="1" dirty="0">
                <a:solidFill>
                  <a:srgbClr val="0B4A92"/>
                </a:solidFill>
                <a:latin typeface="Calibri" panose="020F0502020204030204" pitchFamily="34" charset="0"/>
                <a:cs typeface="Calibri" panose="020F0502020204030204" pitchFamily="34" charset="0"/>
              </a:rPr>
              <a:t>ΓΙΑΤΙ ΕΙΝΑΙ ΣΗΜΑΝΤΙΚΟΣ</a:t>
            </a:r>
            <a:endParaRPr lang="en-US" sz="2000" b="1" dirty="0">
              <a:solidFill>
                <a:srgbClr val="0B4A92"/>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E81AF273-6B16-DF6A-8AA1-C4F4C42FC94B}"/>
              </a:ext>
            </a:extLst>
          </p:cNvPr>
          <p:cNvSpPr txBox="1"/>
          <p:nvPr/>
        </p:nvSpPr>
        <p:spPr>
          <a:xfrm>
            <a:off x="288131" y="4752110"/>
            <a:ext cx="7825617" cy="1891287"/>
          </a:xfrm>
          <a:prstGeom prst="rect">
            <a:avLst/>
          </a:prstGeom>
          <a:noFill/>
        </p:spPr>
        <p:txBody>
          <a:bodyPr wrap="square" rtlCol="0">
            <a:spAutoFit/>
          </a:bodyPr>
          <a:lstStyle/>
          <a:p>
            <a:pPr>
              <a:lnSpc>
                <a:spcPct val="150000"/>
              </a:lnSpc>
            </a:pPr>
            <a:r>
              <a:rPr lang="el-GR" sz="2000" dirty="0">
                <a:latin typeface="Calibri" panose="020F0502020204030204" pitchFamily="34" charset="0"/>
                <a:cs typeface="Calibri" panose="020F0502020204030204" pitchFamily="34" charset="0"/>
              </a:rPr>
              <a:t>Ο Σταμάτης </a:t>
            </a:r>
            <a:r>
              <a:rPr lang="el-GR" sz="2000" dirty="0" err="1">
                <a:latin typeface="Calibri" panose="020F0502020204030204" pitchFamily="34" charset="0"/>
                <a:cs typeface="Calibri" panose="020F0502020204030204" pitchFamily="34" charset="0"/>
              </a:rPr>
              <a:t>Κριμιζής</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βοήθησε την ανθρωπότητα να </a:t>
            </a:r>
            <a:r>
              <a:rPr lang="el-GR" sz="2000" b="1" dirty="0">
                <a:latin typeface="Calibri" panose="020F0502020204030204" pitchFamily="34" charset="0"/>
                <a:cs typeface="Calibri" panose="020F0502020204030204" pitchFamily="34" charset="0"/>
              </a:rPr>
              <a:t>κατανοήσει καλύτερα το Διάστημα</a:t>
            </a:r>
            <a:r>
              <a:rPr lang="en-US" sz="2000" b="1"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και</a:t>
            </a:r>
            <a:r>
              <a:rPr lang="el-GR" sz="2000" b="1"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συμμετείχε σε αποστολές που έφτασαν </a:t>
            </a:r>
            <a:r>
              <a:rPr lang="el-GR" sz="2000" b="1" dirty="0">
                <a:latin typeface="Calibri" panose="020F0502020204030204" pitchFamily="34" charset="0"/>
                <a:cs typeface="Calibri" panose="020F0502020204030204" pitchFamily="34" charset="0"/>
              </a:rPr>
              <a:t>στα όρια του Ηλιακού Συστήματος</a:t>
            </a:r>
            <a:r>
              <a:rPr lang="en-US" sz="2000" b="1" dirty="0">
                <a:latin typeface="Calibri" panose="020F0502020204030204" pitchFamily="34" charset="0"/>
                <a:cs typeface="Calibri" panose="020F0502020204030204" pitchFamily="34" charset="0"/>
              </a:rPr>
              <a:t>.</a:t>
            </a:r>
          </a:p>
          <a:p>
            <a:pPr>
              <a:lnSpc>
                <a:spcPct val="150000"/>
              </a:lnSpc>
            </a:pPr>
            <a:r>
              <a:rPr lang="el-GR" sz="2000" dirty="0">
                <a:latin typeface="Calibri" panose="020F0502020204030204" pitchFamily="34" charset="0"/>
                <a:cs typeface="Calibri" panose="020F0502020204030204" pitchFamily="34" charset="0"/>
              </a:rPr>
              <a:t>Αποτελεί </a:t>
            </a:r>
            <a:r>
              <a:rPr lang="el-GR" sz="2000" b="1" dirty="0">
                <a:latin typeface="Calibri" panose="020F0502020204030204" pitchFamily="34" charset="0"/>
                <a:cs typeface="Calibri" panose="020F0502020204030204" pitchFamily="34" charset="0"/>
              </a:rPr>
              <a:t>παράδειγμα Έλληνα επιστήμονα παγκόσμιας εμβέλειας</a:t>
            </a:r>
            <a:endParaRPr lang="el-G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8653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372BF-DD23-D23D-6D3F-D076F3263D88}"/>
            </a:ext>
          </a:extLst>
        </p:cNvPr>
        <p:cNvGrpSpPr/>
        <p:nvPr/>
      </p:nvGrpSpPr>
      <p:grpSpPr>
        <a:xfrm>
          <a:off x="0" y="0"/>
          <a:ext cx="0" cy="0"/>
          <a:chOff x="0" y="0"/>
          <a:chExt cx="0" cy="0"/>
        </a:xfrm>
      </p:grpSpPr>
      <p:pic>
        <p:nvPicPr>
          <p:cNvPr id="1028" name="Picture 4" descr="Simple space Wallpaper 4K - Galaxy, Astronomy">
            <a:extLst>
              <a:ext uri="{FF2B5EF4-FFF2-40B4-BE49-F238E27FC236}">
                <a16:creationId xmlns:a16="http://schemas.microsoft.com/office/drawing/2014/main" id="{8D73FADD-EF63-7797-468F-73A668B9E6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75" y="0"/>
            <a:ext cx="3857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3CBB74E-61A3-2EFF-D308-ED4688C7823F}"/>
              </a:ext>
            </a:extLst>
          </p:cNvPr>
          <p:cNvSpPr/>
          <p:nvPr/>
        </p:nvSpPr>
        <p:spPr>
          <a:xfrm>
            <a:off x="7541759" y="1341389"/>
            <a:ext cx="3968070" cy="4818790"/>
          </a:xfrm>
          <a:prstGeom prst="rect">
            <a:avLst/>
          </a:prstGeom>
          <a:blipFill>
            <a:blip r:embed="rId3"/>
            <a:stretch>
              <a:fillRect/>
            </a:stretch>
          </a:blipFill>
          <a:ln w="349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2" name="TextBox 1">
            <a:extLst>
              <a:ext uri="{FF2B5EF4-FFF2-40B4-BE49-F238E27FC236}">
                <a16:creationId xmlns:a16="http://schemas.microsoft.com/office/drawing/2014/main" id="{469E4980-CAD9-4EA0-BC8E-34C37C8496EB}"/>
              </a:ext>
            </a:extLst>
          </p:cNvPr>
          <p:cNvSpPr txBox="1"/>
          <p:nvPr/>
        </p:nvSpPr>
        <p:spPr>
          <a:xfrm>
            <a:off x="8334374" y="6487896"/>
            <a:ext cx="3751637" cy="307777"/>
          </a:xfrm>
          <a:prstGeom prst="rect">
            <a:avLst/>
          </a:prstGeom>
          <a:noFill/>
          <a:ln w="92075">
            <a:noFill/>
            <a:bevel/>
          </a:ln>
        </p:spPr>
        <p:txBody>
          <a:bodyPr wrap="square" rtlCol="0">
            <a:spAutoFit/>
          </a:bodyPr>
          <a:lstStyle/>
          <a:p>
            <a:pPr algn="r"/>
            <a:r>
              <a:rPr lang="el-GR" sz="1400" b="1" dirty="0">
                <a:solidFill>
                  <a:schemeClr val="bg1"/>
                </a:solidFill>
                <a:latin typeface="Calibri" panose="020F0502020204030204" pitchFamily="34" charset="0"/>
                <a:cs typeface="Calibri" panose="020F0502020204030204" pitchFamily="34" charset="0"/>
              </a:rPr>
              <a:t>ΕΛΛΗΝΕΣ ΤΟΥ</a:t>
            </a:r>
            <a:r>
              <a:rPr lang="en-US" sz="1400" b="1" dirty="0">
                <a:solidFill>
                  <a:schemeClr val="bg1"/>
                </a:solidFill>
                <a:latin typeface="Calibri" panose="020F0502020204030204" pitchFamily="34" charset="0"/>
                <a:cs typeface="Calibri" panose="020F0502020204030204" pitchFamily="34" charset="0"/>
              </a:rPr>
              <a:t> </a:t>
            </a:r>
            <a:r>
              <a:rPr lang="el-GR" sz="1400" b="1" dirty="0">
                <a:solidFill>
                  <a:schemeClr val="bg1"/>
                </a:solidFill>
                <a:latin typeface="Calibri" panose="020F0502020204030204" pitchFamily="34" charset="0"/>
                <a:cs typeface="Calibri" panose="020F0502020204030204" pitchFamily="34" charset="0"/>
              </a:rPr>
              <a:t>ΔΙΑΣΤΗΜΑΤΟΣ</a:t>
            </a:r>
            <a:endParaRPr lang="en-US" sz="1400" b="1" dirty="0">
              <a:solidFill>
                <a:schemeClr val="bg1"/>
              </a:solidFill>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B6857545-417B-80E4-5263-ECE4C59226E9}"/>
              </a:ext>
            </a:extLst>
          </p:cNvPr>
          <p:cNvCxnSpPr>
            <a:cxnSpLocks/>
          </p:cNvCxnSpPr>
          <p:nvPr/>
        </p:nvCxnSpPr>
        <p:spPr>
          <a:xfrm>
            <a:off x="8334375" y="6376835"/>
            <a:ext cx="3857625" cy="0"/>
          </a:xfrm>
          <a:prstGeom prst="line">
            <a:avLst/>
          </a:prstGeom>
          <a:ln w="28575">
            <a:gradFill>
              <a:gsLst>
                <a:gs pos="0">
                  <a:schemeClr val="accent1">
                    <a:lumMod val="5000"/>
                    <a:lumOff val="95000"/>
                    <a:alpha val="0"/>
                  </a:schemeClr>
                </a:gs>
                <a:gs pos="74000">
                  <a:schemeClr val="accent5">
                    <a:lumMod val="60000"/>
                    <a:lumOff val="40000"/>
                  </a:schemeClr>
                </a:gs>
                <a:gs pos="83000">
                  <a:schemeClr val="accent5">
                    <a:lumMod val="60000"/>
                    <a:lumOff val="40000"/>
                  </a:schemeClr>
                </a:gs>
                <a:gs pos="100000">
                  <a:schemeClr val="accent5">
                    <a:lumMod val="40000"/>
                    <a:lumOff val="60000"/>
                  </a:schemeClr>
                </a:gs>
              </a:gsLst>
              <a:lin ang="0" scaled="0"/>
            </a:gra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E80BB411-B1FB-E0E0-001B-61232707571F}"/>
              </a:ext>
            </a:extLst>
          </p:cNvPr>
          <p:cNvSpPr txBox="1"/>
          <p:nvPr/>
        </p:nvSpPr>
        <p:spPr>
          <a:xfrm>
            <a:off x="402769" y="662162"/>
            <a:ext cx="6095999" cy="630942"/>
          </a:xfrm>
          <a:prstGeom prst="rect">
            <a:avLst/>
          </a:prstGeom>
          <a:noFill/>
          <a:ln w="92075">
            <a:noFill/>
            <a:bevel/>
          </a:ln>
        </p:spPr>
        <p:txBody>
          <a:bodyPr wrap="square" rtlCol="0">
            <a:spAutoFit/>
          </a:bodyPr>
          <a:lstStyle/>
          <a:p>
            <a:r>
              <a:rPr lang="el-GR" sz="3500" b="1" dirty="0">
                <a:latin typeface="Calibri" panose="020F0502020204030204" pitchFamily="34" charset="0"/>
                <a:cs typeface="Calibri" panose="020F0502020204030204" pitchFamily="34" charset="0"/>
              </a:rPr>
              <a:t>Αθηνά </a:t>
            </a:r>
            <a:r>
              <a:rPr lang="el-GR" sz="3500" b="1" dirty="0" err="1">
                <a:latin typeface="Calibri" panose="020F0502020204030204" pitchFamily="34" charset="0"/>
                <a:cs typeface="Calibri" panose="020F0502020204030204" pitchFamily="34" charset="0"/>
              </a:rPr>
              <a:t>Κουστένη</a:t>
            </a:r>
            <a:endParaRPr lang="en-US" sz="3500" b="1" dirty="0">
              <a:latin typeface="Calibri" panose="020F0502020204030204" pitchFamily="34" charset="0"/>
              <a:cs typeface="Calibri" panose="020F0502020204030204" pitchFamily="34" charset="0"/>
            </a:endParaRPr>
          </a:p>
        </p:txBody>
      </p:sp>
      <p:cxnSp>
        <p:nvCxnSpPr>
          <p:cNvPr id="18" name="Straight Connector 17">
            <a:extLst>
              <a:ext uri="{FF2B5EF4-FFF2-40B4-BE49-F238E27FC236}">
                <a16:creationId xmlns:a16="http://schemas.microsoft.com/office/drawing/2014/main" id="{F1B54C1C-4B16-85D2-7EA4-043552F60458}"/>
              </a:ext>
            </a:extLst>
          </p:cNvPr>
          <p:cNvCxnSpPr>
            <a:cxnSpLocks/>
          </p:cNvCxnSpPr>
          <p:nvPr/>
        </p:nvCxnSpPr>
        <p:spPr>
          <a:xfrm>
            <a:off x="402770" y="1341389"/>
            <a:ext cx="5794830" cy="0"/>
          </a:xfrm>
          <a:prstGeom prst="line">
            <a:avLst/>
          </a:prstGeom>
          <a:ln w="53975">
            <a:gradFill>
              <a:gsLst>
                <a:gs pos="0">
                  <a:schemeClr val="accent1">
                    <a:lumMod val="5000"/>
                    <a:lumOff val="95000"/>
                    <a:alpha val="0"/>
                  </a:schemeClr>
                </a:gs>
                <a:gs pos="74000">
                  <a:schemeClr val="accent5">
                    <a:lumMod val="60000"/>
                    <a:lumOff val="40000"/>
                  </a:schemeClr>
                </a:gs>
                <a:gs pos="83000">
                  <a:schemeClr val="accent5">
                    <a:lumMod val="60000"/>
                    <a:lumOff val="40000"/>
                  </a:schemeClr>
                </a:gs>
                <a:gs pos="100000">
                  <a:schemeClr val="accent5">
                    <a:lumMod val="40000"/>
                    <a:lumOff val="60000"/>
                  </a:schemeClr>
                </a:gs>
              </a:gsLst>
              <a:lin ang="10800000" scaled="0"/>
            </a:gra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A7C83694-FCBC-3E25-4E4C-A573DDDC9FE4}"/>
              </a:ext>
            </a:extLst>
          </p:cNvPr>
          <p:cNvSpPr txBox="1"/>
          <p:nvPr/>
        </p:nvSpPr>
        <p:spPr>
          <a:xfrm>
            <a:off x="402770" y="1437961"/>
            <a:ext cx="6095999" cy="415498"/>
          </a:xfrm>
          <a:prstGeom prst="rect">
            <a:avLst/>
          </a:prstGeom>
          <a:noFill/>
          <a:ln w="92075">
            <a:noFill/>
            <a:bevel/>
          </a:ln>
        </p:spPr>
        <p:txBody>
          <a:bodyPr wrap="square" rtlCol="0">
            <a:spAutoFit/>
          </a:bodyPr>
          <a:lstStyle/>
          <a:p>
            <a:r>
              <a:rPr lang="el-GR" sz="2100" b="1" dirty="0">
                <a:solidFill>
                  <a:schemeClr val="tx1">
                    <a:lumMod val="65000"/>
                    <a:lumOff val="35000"/>
                  </a:schemeClr>
                </a:solidFill>
                <a:latin typeface="Calibri" panose="020F0502020204030204" pitchFamily="34" charset="0"/>
                <a:cs typeface="Calibri" panose="020F0502020204030204" pitchFamily="34" charset="0"/>
              </a:rPr>
              <a:t>ΑΣΤΡΟΦΥΣΙΚΟΣ / ΕΠΙΣΤΙΜΟΝΑΣ ΤΟΥ ΔΙΑΣΤΗΜΑΤΟΣ</a:t>
            </a:r>
            <a:endParaRPr lang="en-US" sz="21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1A575E29-EF09-D194-CC07-3FC15FB131EC}"/>
              </a:ext>
            </a:extLst>
          </p:cNvPr>
          <p:cNvSpPr txBox="1"/>
          <p:nvPr/>
        </p:nvSpPr>
        <p:spPr>
          <a:xfrm>
            <a:off x="402769" y="2112549"/>
            <a:ext cx="6360887" cy="1323439"/>
          </a:xfrm>
          <a:prstGeom prst="rect">
            <a:avLst/>
          </a:prstGeom>
          <a:noFill/>
        </p:spPr>
        <p:txBody>
          <a:bodyPr wrap="square" rtlCol="0">
            <a:spAutoFit/>
          </a:bodyPr>
          <a:lstStyle/>
          <a:p>
            <a:r>
              <a:rPr lang="el-GR" sz="2000" dirty="0"/>
              <a:t>Η </a:t>
            </a:r>
            <a:r>
              <a:rPr lang="el-GR" sz="2000" b="1" dirty="0"/>
              <a:t>Αθηνά </a:t>
            </a:r>
            <a:r>
              <a:rPr lang="el-GR" sz="2000" b="1" dirty="0" err="1"/>
              <a:t>Κουστένη</a:t>
            </a:r>
            <a:r>
              <a:rPr lang="el-GR" sz="2000" dirty="0"/>
              <a:t> είναι </a:t>
            </a:r>
            <a:r>
              <a:rPr lang="el-GR" sz="2000" b="1" dirty="0"/>
              <a:t>Ελληνίδα αστροφυσικός</a:t>
            </a:r>
            <a:r>
              <a:rPr lang="el-GR" sz="2000" dirty="0"/>
              <a:t> και μία από τις πιο σημαντικές Ελληνίδες επιστήμονες στον τομέα του Διαστήματος. Έχει συμβάλει σημαντικά σε αποστολές της </a:t>
            </a:r>
            <a:r>
              <a:rPr lang="en-GB" sz="2000" b="1" dirty="0"/>
              <a:t>ESA</a:t>
            </a:r>
            <a:r>
              <a:rPr lang="en-GB" sz="2000" dirty="0"/>
              <a:t> </a:t>
            </a:r>
            <a:r>
              <a:rPr lang="el-GR" sz="2000" dirty="0"/>
              <a:t>και της </a:t>
            </a:r>
            <a:r>
              <a:rPr lang="en-GB" sz="2000" b="1" dirty="0"/>
              <a:t>NASA</a:t>
            </a:r>
            <a:r>
              <a:rPr lang="en-GB" sz="2000" dirty="0"/>
              <a:t>.</a:t>
            </a:r>
            <a:endParaRPr lang="en-GR" sz="2000"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CB55E840-4144-ED5D-5321-BC63DC893E72}"/>
              </a:ext>
            </a:extLst>
          </p:cNvPr>
          <p:cNvSpPr txBox="1"/>
          <p:nvPr/>
        </p:nvSpPr>
        <p:spPr>
          <a:xfrm>
            <a:off x="402769" y="3753134"/>
            <a:ext cx="7138990" cy="509627"/>
          </a:xfrm>
          <a:prstGeom prst="rect">
            <a:avLst/>
          </a:prstGeom>
          <a:noFill/>
        </p:spPr>
        <p:txBody>
          <a:bodyPr wrap="square" rtlCol="0">
            <a:spAutoFit/>
          </a:bodyPr>
          <a:lstStyle/>
          <a:p>
            <a:pPr>
              <a:lnSpc>
                <a:spcPct val="150000"/>
              </a:lnSpc>
            </a:pPr>
            <a:r>
              <a:rPr lang="el-GR" sz="2000" b="1" dirty="0">
                <a:solidFill>
                  <a:srgbClr val="0B4A92"/>
                </a:solidFill>
              </a:rPr>
              <a:t>ΔΙΑΣΤΗΜΙΚΕΣ </a:t>
            </a:r>
            <a:r>
              <a:rPr lang="el-GR" sz="2000" b="1" dirty="0">
                <a:solidFill>
                  <a:srgbClr val="0B4A92"/>
                </a:solidFill>
                <a:latin typeface="Calibri" panose="020F0502020204030204" pitchFamily="34" charset="0"/>
                <a:cs typeface="Calibri" panose="020F0502020204030204" pitchFamily="34" charset="0"/>
              </a:rPr>
              <a:t>ΑΠΟΣΤΟΛΕΣ</a:t>
            </a:r>
            <a:endParaRPr lang="en-US" sz="2000" b="1" dirty="0">
              <a:solidFill>
                <a:srgbClr val="0B4A92"/>
              </a:solidFill>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6CBAD503-C90B-5916-0494-B88507A9DB4E}"/>
              </a:ext>
            </a:extLst>
          </p:cNvPr>
          <p:cNvSpPr txBox="1"/>
          <p:nvPr/>
        </p:nvSpPr>
        <p:spPr>
          <a:xfrm>
            <a:off x="402769" y="4265558"/>
            <a:ext cx="7138990" cy="1891287"/>
          </a:xfrm>
          <a:prstGeom prst="rect">
            <a:avLst/>
          </a:prstGeom>
          <a:noFill/>
        </p:spPr>
        <p:txBody>
          <a:bodyPr wrap="square" rtlCol="0">
            <a:spAutoFit/>
          </a:bodyPr>
          <a:lstStyle/>
          <a:p>
            <a:pPr marL="342900" indent="-342900">
              <a:lnSpc>
                <a:spcPct val="150000"/>
              </a:lnSpc>
              <a:buFont typeface="Wingdings" pitchFamily="2" charset="2"/>
              <a:buChar char="§"/>
            </a:pPr>
            <a:r>
              <a:rPr lang="el-GR" sz="2000" dirty="0">
                <a:latin typeface="Calibri" panose="020F0502020204030204" pitchFamily="34" charset="0"/>
                <a:cs typeface="Calibri" panose="020F0502020204030204" pitchFamily="34" charset="0"/>
              </a:rPr>
              <a:t>Συμμετείχε σε μεγάλες αποστολές όπως:</a:t>
            </a:r>
          </a:p>
          <a:p>
            <a:pPr marL="800100" lvl="1" indent="-342900">
              <a:lnSpc>
                <a:spcPct val="150000"/>
              </a:lnSpc>
              <a:buFont typeface="Wingdings" pitchFamily="2" charset="2"/>
              <a:buChar char="ü"/>
            </a:pPr>
            <a:r>
              <a:rPr lang="en-GB" sz="2000" b="1" dirty="0">
                <a:latin typeface="Calibri" panose="020F0502020204030204" pitchFamily="34" charset="0"/>
                <a:cs typeface="Calibri" panose="020F0502020204030204" pitchFamily="34" charset="0"/>
              </a:rPr>
              <a:t>Cassini–Huygens</a:t>
            </a:r>
            <a:endParaRPr lang="en-GB" sz="2000" dirty="0">
              <a:latin typeface="Calibri" panose="020F0502020204030204" pitchFamily="34" charset="0"/>
              <a:cs typeface="Calibri" panose="020F0502020204030204" pitchFamily="34" charset="0"/>
            </a:endParaRPr>
          </a:p>
          <a:p>
            <a:pPr marL="342900" indent="-342900">
              <a:lnSpc>
                <a:spcPct val="150000"/>
              </a:lnSpc>
              <a:buFont typeface="Wingdings" pitchFamily="2" charset="2"/>
              <a:buChar char="§"/>
            </a:pPr>
            <a:r>
              <a:rPr lang="el-GR" sz="2000" dirty="0">
                <a:latin typeface="Calibri" panose="020F0502020204030204" pitchFamily="34" charset="0"/>
                <a:cs typeface="Calibri" panose="020F0502020204030204" pitchFamily="34" charset="0"/>
              </a:rPr>
              <a:t>Η αποστολή αυτή μελέτησε τον </a:t>
            </a:r>
            <a:r>
              <a:rPr lang="el-GR" sz="2000" b="1" dirty="0">
                <a:latin typeface="Calibri" panose="020F0502020204030204" pitchFamily="34" charset="0"/>
                <a:cs typeface="Calibri" panose="020F0502020204030204" pitchFamily="34" charset="0"/>
              </a:rPr>
              <a:t>Κρόνο</a:t>
            </a:r>
            <a:r>
              <a:rPr lang="el-GR" sz="2000" dirty="0">
                <a:latin typeface="Calibri" panose="020F0502020204030204" pitchFamily="34" charset="0"/>
                <a:cs typeface="Calibri" panose="020F0502020204030204" pitchFamily="34" charset="0"/>
              </a:rPr>
              <a:t> και τον δορυφόρο του </a:t>
            </a:r>
            <a:r>
              <a:rPr lang="el-GR" sz="2000" b="1" dirty="0">
                <a:latin typeface="Calibri" panose="020F0502020204030204" pitchFamily="34" charset="0"/>
                <a:cs typeface="Calibri" panose="020F0502020204030204" pitchFamily="34" charset="0"/>
              </a:rPr>
              <a:t>Τιτάνα</a:t>
            </a:r>
            <a:r>
              <a:rPr lang="en-US" sz="2000" b="1" dirty="0">
                <a:latin typeface="Calibri" panose="020F0502020204030204" pitchFamily="34" charset="0"/>
                <a:cs typeface="Calibri" panose="020F0502020204030204" pitchFamily="34" charset="0"/>
              </a:rPr>
              <a:t>.</a:t>
            </a:r>
            <a:endParaRPr lang="el-G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15661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9BD08-F46C-9FFE-23C9-97BD8957E6F1}"/>
            </a:ext>
          </a:extLst>
        </p:cNvPr>
        <p:cNvGrpSpPr/>
        <p:nvPr/>
      </p:nvGrpSpPr>
      <p:grpSpPr>
        <a:xfrm>
          <a:off x="0" y="0"/>
          <a:ext cx="0" cy="0"/>
          <a:chOff x="0" y="0"/>
          <a:chExt cx="0" cy="0"/>
        </a:xfrm>
      </p:grpSpPr>
      <p:pic>
        <p:nvPicPr>
          <p:cNvPr id="1028" name="Picture 4" descr="Simple space Wallpaper 4K - Galaxy, Astronomy">
            <a:extLst>
              <a:ext uri="{FF2B5EF4-FFF2-40B4-BE49-F238E27FC236}">
                <a16:creationId xmlns:a16="http://schemas.microsoft.com/office/drawing/2014/main" id="{8349350D-A434-A081-C734-357C3CAFD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75" y="0"/>
            <a:ext cx="3857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333657-26CA-15F7-8F75-D00B755E51CF}"/>
              </a:ext>
            </a:extLst>
          </p:cNvPr>
          <p:cNvSpPr txBox="1"/>
          <p:nvPr/>
        </p:nvSpPr>
        <p:spPr>
          <a:xfrm>
            <a:off x="8334374" y="6487896"/>
            <a:ext cx="3751637" cy="307777"/>
          </a:xfrm>
          <a:prstGeom prst="rect">
            <a:avLst/>
          </a:prstGeom>
          <a:noFill/>
          <a:ln w="92075">
            <a:noFill/>
            <a:bevel/>
          </a:ln>
        </p:spPr>
        <p:txBody>
          <a:bodyPr wrap="square" rtlCol="0">
            <a:spAutoFit/>
          </a:bodyPr>
          <a:lstStyle/>
          <a:p>
            <a:pPr algn="r"/>
            <a:r>
              <a:rPr lang="el-GR" sz="1400" b="1" dirty="0">
                <a:solidFill>
                  <a:schemeClr val="bg1"/>
                </a:solidFill>
                <a:latin typeface="Calibri" panose="020F0502020204030204" pitchFamily="34" charset="0"/>
                <a:cs typeface="Calibri" panose="020F0502020204030204" pitchFamily="34" charset="0"/>
              </a:rPr>
              <a:t>ΕΛΛΗΝΕΣ ΤΟΥ</a:t>
            </a:r>
            <a:r>
              <a:rPr lang="en-US" sz="1400" b="1" dirty="0">
                <a:solidFill>
                  <a:schemeClr val="bg1"/>
                </a:solidFill>
                <a:latin typeface="Calibri" panose="020F0502020204030204" pitchFamily="34" charset="0"/>
                <a:cs typeface="Calibri" panose="020F0502020204030204" pitchFamily="34" charset="0"/>
              </a:rPr>
              <a:t> </a:t>
            </a:r>
            <a:r>
              <a:rPr lang="el-GR" sz="1400" b="1" dirty="0">
                <a:solidFill>
                  <a:schemeClr val="bg1"/>
                </a:solidFill>
                <a:latin typeface="Calibri" panose="020F0502020204030204" pitchFamily="34" charset="0"/>
                <a:cs typeface="Calibri" panose="020F0502020204030204" pitchFamily="34" charset="0"/>
              </a:rPr>
              <a:t>ΔΙΑΣΤΗΜΑΤΟΣ</a:t>
            </a:r>
            <a:endParaRPr lang="en-US" sz="1400" b="1" dirty="0">
              <a:solidFill>
                <a:schemeClr val="bg1"/>
              </a:solidFill>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48D0B83C-460C-8789-0677-69791FAA3B9B}"/>
              </a:ext>
            </a:extLst>
          </p:cNvPr>
          <p:cNvCxnSpPr>
            <a:cxnSpLocks/>
          </p:cNvCxnSpPr>
          <p:nvPr/>
        </p:nvCxnSpPr>
        <p:spPr>
          <a:xfrm>
            <a:off x="8334375" y="6376835"/>
            <a:ext cx="3857625" cy="0"/>
          </a:xfrm>
          <a:prstGeom prst="line">
            <a:avLst/>
          </a:prstGeom>
          <a:ln w="28575">
            <a:gradFill>
              <a:gsLst>
                <a:gs pos="0">
                  <a:schemeClr val="accent1">
                    <a:lumMod val="5000"/>
                    <a:lumOff val="95000"/>
                    <a:alpha val="0"/>
                  </a:schemeClr>
                </a:gs>
                <a:gs pos="74000">
                  <a:schemeClr val="accent5">
                    <a:lumMod val="60000"/>
                    <a:lumOff val="40000"/>
                  </a:schemeClr>
                </a:gs>
                <a:gs pos="83000">
                  <a:schemeClr val="accent5">
                    <a:lumMod val="60000"/>
                    <a:lumOff val="40000"/>
                  </a:schemeClr>
                </a:gs>
                <a:gs pos="100000">
                  <a:schemeClr val="accent5">
                    <a:lumMod val="40000"/>
                    <a:lumOff val="60000"/>
                  </a:schemeClr>
                </a:gs>
              </a:gsLst>
              <a:lin ang="0" scaled="0"/>
            </a:gradFill>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2A3D3FAA-6E80-B469-06D5-48F748D054B1}"/>
              </a:ext>
            </a:extLst>
          </p:cNvPr>
          <p:cNvSpPr txBox="1"/>
          <p:nvPr/>
        </p:nvSpPr>
        <p:spPr>
          <a:xfrm>
            <a:off x="341126" y="647078"/>
            <a:ext cx="7138990" cy="509627"/>
          </a:xfrm>
          <a:prstGeom prst="rect">
            <a:avLst/>
          </a:prstGeom>
          <a:noFill/>
        </p:spPr>
        <p:txBody>
          <a:bodyPr wrap="square" rtlCol="0">
            <a:spAutoFit/>
          </a:bodyPr>
          <a:lstStyle/>
          <a:p>
            <a:pPr>
              <a:lnSpc>
                <a:spcPct val="150000"/>
              </a:lnSpc>
            </a:pPr>
            <a:r>
              <a:rPr lang="el-GR" sz="2000" b="1" dirty="0">
                <a:solidFill>
                  <a:srgbClr val="0B4A92"/>
                </a:solidFill>
                <a:latin typeface="Calibri" panose="020F0502020204030204" pitchFamily="34" charset="0"/>
                <a:cs typeface="Calibri" panose="020F0502020204030204" pitchFamily="34" charset="0"/>
              </a:rPr>
              <a:t>ΤΙ ΕΚΑΝΕ ΣΤΙΣ ΑΠΟΣΤΟΛΕΣ</a:t>
            </a:r>
            <a:endParaRPr lang="en-US" sz="2000" b="1" dirty="0">
              <a:solidFill>
                <a:srgbClr val="0B4A92"/>
              </a:solidFill>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69E3D3B7-8C2F-6855-1B07-AACA4BC3A4C6}"/>
              </a:ext>
            </a:extLst>
          </p:cNvPr>
          <p:cNvSpPr txBox="1"/>
          <p:nvPr/>
        </p:nvSpPr>
        <p:spPr>
          <a:xfrm>
            <a:off x="288131" y="1174016"/>
            <a:ext cx="7680212" cy="1429622"/>
          </a:xfrm>
          <a:prstGeom prst="rect">
            <a:avLst/>
          </a:prstGeom>
          <a:noFill/>
        </p:spPr>
        <p:txBody>
          <a:bodyPr wrap="square" rtlCol="0">
            <a:spAutoFit/>
          </a:bodyPr>
          <a:lstStyle/>
          <a:p>
            <a:pPr marL="342900" indent="-342900">
              <a:lnSpc>
                <a:spcPct val="150000"/>
              </a:lnSpc>
              <a:buFont typeface="Wingdings" pitchFamily="2" charset="2"/>
              <a:buChar char="§"/>
            </a:pPr>
            <a:r>
              <a:rPr lang="el-GR" sz="2000" dirty="0">
                <a:latin typeface="Calibri" panose="020F0502020204030204" pitchFamily="34" charset="0"/>
                <a:cs typeface="Calibri" panose="020F0502020204030204" pitchFamily="34" charset="0"/>
              </a:rPr>
              <a:t>Μελέτησε την </a:t>
            </a:r>
            <a:r>
              <a:rPr lang="el-GR" sz="2000" b="1" dirty="0">
                <a:latin typeface="Calibri" panose="020F0502020204030204" pitchFamily="34" charset="0"/>
                <a:cs typeface="Calibri" panose="020F0502020204030204" pitchFamily="34" charset="0"/>
              </a:rPr>
              <a:t>ατμόσφαιρα πλανητών</a:t>
            </a:r>
            <a:endParaRPr lang="el-GR" sz="2000" dirty="0">
              <a:latin typeface="Calibri" panose="020F0502020204030204" pitchFamily="34" charset="0"/>
              <a:cs typeface="Calibri" panose="020F0502020204030204" pitchFamily="34" charset="0"/>
            </a:endParaRPr>
          </a:p>
          <a:p>
            <a:pPr marL="342900" indent="-342900">
              <a:lnSpc>
                <a:spcPct val="150000"/>
              </a:lnSpc>
              <a:buFont typeface="Wingdings" pitchFamily="2" charset="2"/>
              <a:buChar char="§"/>
            </a:pPr>
            <a:r>
              <a:rPr lang="el-GR" sz="2000" dirty="0">
                <a:latin typeface="Calibri" panose="020F0502020204030204" pitchFamily="34" charset="0"/>
                <a:cs typeface="Calibri" panose="020F0502020204030204" pitchFamily="34" charset="0"/>
              </a:rPr>
              <a:t>Ερεύνησε αν υπάρχουν </a:t>
            </a:r>
            <a:r>
              <a:rPr lang="el-GR" sz="2000" b="1" dirty="0">
                <a:latin typeface="Calibri" panose="020F0502020204030204" pitchFamily="34" charset="0"/>
                <a:cs typeface="Calibri" panose="020F0502020204030204" pitchFamily="34" charset="0"/>
              </a:rPr>
              <a:t>συνθήκες για ζωή</a:t>
            </a:r>
            <a:r>
              <a:rPr lang="el-GR" sz="2000" dirty="0">
                <a:latin typeface="Calibri" panose="020F0502020204030204" pitchFamily="34" charset="0"/>
                <a:cs typeface="Calibri" panose="020F0502020204030204" pitchFamily="34" charset="0"/>
              </a:rPr>
              <a:t> σε άλλα ουράνια σώματα</a:t>
            </a:r>
          </a:p>
          <a:p>
            <a:pPr marL="342900" indent="-342900">
              <a:lnSpc>
                <a:spcPct val="150000"/>
              </a:lnSpc>
              <a:buFont typeface="Wingdings" pitchFamily="2" charset="2"/>
              <a:buChar char="§"/>
            </a:pPr>
            <a:r>
              <a:rPr lang="el-GR" sz="2000" dirty="0">
                <a:latin typeface="Calibri" panose="020F0502020204030204" pitchFamily="34" charset="0"/>
                <a:cs typeface="Calibri" panose="020F0502020204030204" pitchFamily="34" charset="0"/>
              </a:rPr>
              <a:t>Ανέλυσε δεδομένα από διαστημικά όργανα</a:t>
            </a:r>
          </a:p>
        </p:txBody>
      </p:sp>
      <p:sp>
        <p:nvSpPr>
          <p:cNvPr id="4" name="TextBox 3">
            <a:extLst>
              <a:ext uri="{FF2B5EF4-FFF2-40B4-BE49-F238E27FC236}">
                <a16:creationId xmlns:a16="http://schemas.microsoft.com/office/drawing/2014/main" id="{EB0C9A9C-1CAD-5C0E-4778-A785AB45293C}"/>
              </a:ext>
            </a:extLst>
          </p:cNvPr>
          <p:cNvSpPr txBox="1"/>
          <p:nvPr/>
        </p:nvSpPr>
        <p:spPr>
          <a:xfrm>
            <a:off x="8334374" y="101610"/>
            <a:ext cx="3751637" cy="307777"/>
          </a:xfrm>
          <a:prstGeom prst="rect">
            <a:avLst/>
          </a:prstGeom>
          <a:noFill/>
          <a:ln w="92075">
            <a:noFill/>
            <a:bevel/>
          </a:ln>
        </p:spPr>
        <p:txBody>
          <a:bodyPr wrap="square" rtlCol="0">
            <a:spAutoFit/>
          </a:bodyPr>
          <a:lstStyle/>
          <a:p>
            <a:pPr algn="r"/>
            <a:r>
              <a:rPr lang="el-GR" sz="1400" b="1" dirty="0">
                <a:solidFill>
                  <a:schemeClr val="bg1"/>
                </a:solidFill>
                <a:latin typeface="Calibri" panose="020F0502020204030204" pitchFamily="34" charset="0"/>
                <a:cs typeface="Calibri" panose="020F0502020204030204" pitchFamily="34" charset="0"/>
              </a:rPr>
              <a:t>ΑΘΗΝΑ ΚΟΥΣΤΕΝΗ</a:t>
            </a:r>
            <a:endParaRPr lang="en-US" sz="1400" b="1" dirty="0">
              <a:solidFill>
                <a:schemeClr val="bg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492367E3-1E4F-FF08-62A6-A9320C0F0224}"/>
              </a:ext>
            </a:extLst>
          </p:cNvPr>
          <p:cNvSpPr txBox="1"/>
          <p:nvPr/>
        </p:nvSpPr>
        <p:spPr>
          <a:xfrm>
            <a:off x="8528730" y="1318194"/>
            <a:ext cx="3468914" cy="3740448"/>
          </a:xfrm>
          <a:prstGeom prst="rect">
            <a:avLst/>
          </a:prstGeom>
          <a:noFill/>
        </p:spPr>
        <p:txBody>
          <a:bodyPr wrap="square" rtlCol="0">
            <a:spAutoFit/>
          </a:bodyPr>
          <a:lstStyle/>
          <a:p>
            <a:pPr algn="ctr">
              <a:lnSpc>
                <a:spcPct val="150000"/>
              </a:lnSpc>
            </a:pPr>
            <a:r>
              <a:rPr lang="el-GR" sz="2000" dirty="0">
                <a:solidFill>
                  <a:schemeClr val="bg1"/>
                </a:solidFill>
                <a:latin typeface="Calibri" panose="020F0502020204030204" pitchFamily="34" charset="0"/>
                <a:cs typeface="Calibri" panose="020F0502020204030204" pitchFamily="34" charset="0"/>
              </a:rPr>
              <a:t>Η Αθηνά </a:t>
            </a:r>
            <a:r>
              <a:rPr lang="el-GR" sz="2000" dirty="0" err="1">
                <a:solidFill>
                  <a:schemeClr val="bg1"/>
                </a:solidFill>
                <a:latin typeface="Calibri" panose="020F0502020204030204" pitchFamily="34" charset="0"/>
                <a:cs typeface="Calibri" panose="020F0502020204030204" pitchFamily="34" charset="0"/>
              </a:rPr>
              <a:t>Κουστένη</a:t>
            </a:r>
            <a:r>
              <a:rPr lang="el-GR" sz="2000" dirty="0">
                <a:solidFill>
                  <a:schemeClr val="bg1"/>
                </a:solidFill>
                <a:latin typeface="Calibri" panose="020F0502020204030204" pitchFamily="34" charset="0"/>
                <a:cs typeface="Calibri" panose="020F0502020204030204" pitchFamily="34" charset="0"/>
              </a:rPr>
              <a:t> αποτελεί ένα σημαντικό παράδειγμα Ελληνίδας επιστήμονα που συμμετείχε σε διεθνείς διαστημικές αποστολές και βοήθησε στην κατανόηση των πλανητών του Ηλιακού Συστήματος.</a:t>
            </a:r>
          </a:p>
        </p:txBody>
      </p:sp>
      <p:sp>
        <p:nvSpPr>
          <p:cNvPr id="9" name="TextBox 8">
            <a:extLst>
              <a:ext uri="{FF2B5EF4-FFF2-40B4-BE49-F238E27FC236}">
                <a16:creationId xmlns:a16="http://schemas.microsoft.com/office/drawing/2014/main" id="{5F897213-1CEF-E375-74DE-881EB244D292}"/>
              </a:ext>
            </a:extLst>
          </p:cNvPr>
          <p:cNvSpPr txBox="1"/>
          <p:nvPr/>
        </p:nvSpPr>
        <p:spPr>
          <a:xfrm>
            <a:off x="288131" y="3030758"/>
            <a:ext cx="7138990" cy="508794"/>
          </a:xfrm>
          <a:prstGeom prst="rect">
            <a:avLst/>
          </a:prstGeom>
          <a:noFill/>
        </p:spPr>
        <p:txBody>
          <a:bodyPr wrap="square" rtlCol="0">
            <a:spAutoFit/>
          </a:bodyPr>
          <a:lstStyle/>
          <a:p>
            <a:pPr>
              <a:lnSpc>
                <a:spcPct val="150000"/>
              </a:lnSpc>
            </a:pPr>
            <a:r>
              <a:rPr lang="el-GR" sz="2000" b="1" dirty="0">
                <a:solidFill>
                  <a:srgbClr val="0B4A92"/>
                </a:solidFill>
                <a:latin typeface="Calibri" panose="020F0502020204030204" pitchFamily="34" charset="0"/>
                <a:cs typeface="Calibri" panose="020F0502020204030204" pitchFamily="34" charset="0"/>
              </a:rPr>
              <a:t>ΓΙΑΤΙ ΕΙΝΑΙ ΣΗΜΑΝΤΙΚΗ</a:t>
            </a:r>
            <a:endParaRPr lang="en-US" sz="2000" b="1" dirty="0">
              <a:solidFill>
                <a:srgbClr val="0B4A92"/>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767152E-2682-86BB-69DC-D4F32EB4B986}"/>
              </a:ext>
            </a:extLst>
          </p:cNvPr>
          <p:cNvSpPr txBox="1"/>
          <p:nvPr/>
        </p:nvSpPr>
        <p:spPr>
          <a:xfrm>
            <a:off x="288131" y="3539552"/>
            <a:ext cx="7825617" cy="1429622"/>
          </a:xfrm>
          <a:prstGeom prst="rect">
            <a:avLst/>
          </a:prstGeom>
          <a:noFill/>
        </p:spPr>
        <p:txBody>
          <a:bodyPr wrap="square" rtlCol="0">
            <a:spAutoFit/>
          </a:bodyPr>
          <a:lstStyle/>
          <a:p>
            <a:pPr>
              <a:lnSpc>
                <a:spcPct val="150000"/>
              </a:lnSpc>
            </a:pPr>
            <a:r>
              <a:rPr lang="el-GR" sz="2000" dirty="0">
                <a:latin typeface="Calibri" panose="020F0502020204030204" pitchFamily="34" charset="0"/>
                <a:cs typeface="Calibri" panose="020F0502020204030204" pitchFamily="34" charset="0"/>
              </a:rPr>
              <a:t>Η Αθηνά </a:t>
            </a:r>
            <a:r>
              <a:rPr lang="el-GR" sz="2000" dirty="0" err="1">
                <a:latin typeface="Calibri" panose="020F0502020204030204" pitchFamily="34" charset="0"/>
                <a:cs typeface="Calibri" panose="020F0502020204030204" pitchFamily="34" charset="0"/>
              </a:rPr>
              <a:t>Κουστένη</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συνέβαλε στη γνώση μας για το </a:t>
            </a:r>
            <a:r>
              <a:rPr lang="el-GR" sz="2000" b="1" dirty="0">
                <a:latin typeface="Calibri" panose="020F0502020204030204" pitchFamily="34" charset="0"/>
                <a:cs typeface="Calibri" panose="020F0502020204030204" pitchFamily="34" charset="0"/>
              </a:rPr>
              <a:t>Ηλιακό Σύστημα</a:t>
            </a:r>
            <a:endParaRPr lang="el-GR" sz="2000" dirty="0">
              <a:latin typeface="Calibri" panose="020F0502020204030204" pitchFamily="34" charset="0"/>
              <a:cs typeface="Calibri" panose="020F0502020204030204" pitchFamily="34" charset="0"/>
            </a:endParaRPr>
          </a:p>
          <a:p>
            <a:pPr>
              <a:lnSpc>
                <a:spcPct val="150000"/>
              </a:lnSpc>
            </a:pPr>
            <a:r>
              <a:rPr lang="el-GR" sz="2000" dirty="0">
                <a:latin typeface="Calibri" panose="020F0502020204030204" pitchFamily="34" charset="0"/>
                <a:cs typeface="Calibri" panose="020F0502020204030204" pitchFamily="34" charset="0"/>
              </a:rPr>
              <a:t>αποτελεί </a:t>
            </a:r>
            <a:r>
              <a:rPr lang="el-GR" sz="2000" b="1" dirty="0">
                <a:latin typeface="Calibri" panose="020F0502020204030204" pitchFamily="34" charset="0"/>
                <a:cs typeface="Calibri" panose="020F0502020204030204" pitchFamily="34" charset="0"/>
              </a:rPr>
              <a:t>πρότυπο για νέους επιστήμονες</a:t>
            </a:r>
            <a:r>
              <a:rPr lang="el-GR" sz="2000" dirty="0">
                <a:latin typeface="Calibri" panose="020F0502020204030204" pitchFamily="34" charset="0"/>
                <a:cs typeface="Calibri" panose="020F0502020204030204" pitchFamily="34" charset="0"/>
              </a:rPr>
              <a:t>, ειδικά για κορίτσια</a:t>
            </a:r>
            <a:r>
              <a:rPr lang="en-US" sz="2000" dirty="0">
                <a:latin typeface="Calibri" panose="020F0502020204030204" pitchFamily="34" charset="0"/>
                <a:cs typeface="Calibri" panose="020F0502020204030204" pitchFamily="34" charset="0"/>
              </a:rPr>
              <a:t>.</a:t>
            </a:r>
            <a:endParaRPr lang="el-GR" sz="2000" dirty="0">
              <a:latin typeface="Calibri" panose="020F0502020204030204" pitchFamily="34" charset="0"/>
              <a:cs typeface="Calibri" panose="020F0502020204030204" pitchFamily="34" charset="0"/>
            </a:endParaRPr>
          </a:p>
          <a:p>
            <a:pPr>
              <a:lnSpc>
                <a:spcPct val="150000"/>
              </a:lnSpc>
            </a:pPr>
            <a:r>
              <a:rPr lang="el-GR" sz="2000" dirty="0">
                <a:latin typeface="Calibri" panose="020F0502020204030204" pitchFamily="34" charset="0"/>
                <a:cs typeface="Calibri" panose="020F0502020204030204" pitchFamily="34" charset="0"/>
              </a:rPr>
              <a:t>Δείχνει ότι οι Έλληνες έχουν ενεργό ρόλο στη </a:t>
            </a:r>
            <a:r>
              <a:rPr lang="el-GR" sz="2000" b="1" dirty="0">
                <a:latin typeface="Calibri" panose="020F0502020204030204" pitchFamily="34" charset="0"/>
                <a:cs typeface="Calibri" panose="020F0502020204030204" pitchFamily="34" charset="0"/>
              </a:rPr>
              <a:t>διαστημική έρευνα</a:t>
            </a:r>
            <a:endParaRPr lang="el-G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41106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C5F6B-E19C-0145-51D7-A6583F3D7E91}"/>
            </a:ext>
          </a:extLst>
        </p:cNvPr>
        <p:cNvGrpSpPr/>
        <p:nvPr/>
      </p:nvGrpSpPr>
      <p:grpSpPr>
        <a:xfrm>
          <a:off x="0" y="0"/>
          <a:ext cx="0" cy="0"/>
          <a:chOff x="0" y="0"/>
          <a:chExt cx="0" cy="0"/>
        </a:xfrm>
      </p:grpSpPr>
      <p:pic>
        <p:nvPicPr>
          <p:cNvPr id="1028" name="Picture 4" descr="Simple space Wallpaper 4K - Galaxy, Astronomy">
            <a:extLst>
              <a:ext uri="{FF2B5EF4-FFF2-40B4-BE49-F238E27FC236}">
                <a16:creationId xmlns:a16="http://schemas.microsoft.com/office/drawing/2014/main" id="{BC1F723A-1142-1A03-E3DB-F4C33C370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75" y="0"/>
            <a:ext cx="3857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16D2216-6996-EFFD-C17A-66ACD990F756}"/>
              </a:ext>
            </a:extLst>
          </p:cNvPr>
          <p:cNvSpPr/>
          <p:nvPr/>
        </p:nvSpPr>
        <p:spPr>
          <a:xfrm>
            <a:off x="7541759" y="1341389"/>
            <a:ext cx="3968070" cy="4818790"/>
          </a:xfrm>
          <a:prstGeom prst="rect">
            <a:avLst/>
          </a:prstGeom>
          <a:blipFill>
            <a:blip r:embed="rId3"/>
            <a:stretch>
              <a:fillRect/>
            </a:stretch>
          </a:blipFill>
          <a:ln w="349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2" name="TextBox 1">
            <a:extLst>
              <a:ext uri="{FF2B5EF4-FFF2-40B4-BE49-F238E27FC236}">
                <a16:creationId xmlns:a16="http://schemas.microsoft.com/office/drawing/2014/main" id="{9C1527B3-1C74-8F31-1D29-B78074D031D8}"/>
              </a:ext>
            </a:extLst>
          </p:cNvPr>
          <p:cNvSpPr txBox="1"/>
          <p:nvPr/>
        </p:nvSpPr>
        <p:spPr>
          <a:xfrm>
            <a:off x="8334374" y="6487896"/>
            <a:ext cx="3751637" cy="307777"/>
          </a:xfrm>
          <a:prstGeom prst="rect">
            <a:avLst/>
          </a:prstGeom>
          <a:noFill/>
          <a:ln w="92075">
            <a:noFill/>
            <a:bevel/>
          </a:ln>
        </p:spPr>
        <p:txBody>
          <a:bodyPr wrap="square" rtlCol="0">
            <a:spAutoFit/>
          </a:bodyPr>
          <a:lstStyle/>
          <a:p>
            <a:pPr algn="r"/>
            <a:r>
              <a:rPr lang="el-GR" sz="1400" b="1" dirty="0">
                <a:solidFill>
                  <a:schemeClr val="bg1"/>
                </a:solidFill>
                <a:latin typeface="Calibri" panose="020F0502020204030204" pitchFamily="34" charset="0"/>
                <a:cs typeface="Calibri" panose="020F0502020204030204" pitchFamily="34" charset="0"/>
              </a:rPr>
              <a:t>ΕΛΛΗΝΕΣ ΤΟΥ</a:t>
            </a:r>
            <a:r>
              <a:rPr lang="en-US" sz="1400" b="1" dirty="0">
                <a:solidFill>
                  <a:schemeClr val="bg1"/>
                </a:solidFill>
                <a:latin typeface="Calibri" panose="020F0502020204030204" pitchFamily="34" charset="0"/>
                <a:cs typeface="Calibri" panose="020F0502020204030204" pitchFamily="34" charset="0"/>
              </a:rPr>
              <a:t> </a:t>
            </a:r>
            <a:r>
              <a:rPr lang="el-GR" sz="1400" b="1" dirty="0">
                <a:solidFill>
                  <a:schemeClr val="bg1"/>
                </a:solidFill>
                <a:latin typeface="Calibri" panose="020F0502020204030204" pitchFamily="34" charset="0"/>
                <a:cs typeface="Calibri" panose="020F0502020204030204" pitchFamily="34" charset="0"/>
              </a:rPr>
              <a:t>ΔΙΑΣΤΗΜΑΤΟΣ</a:t>
            </a:r>
            <a:endParaRPr lang="en-US" sz="1400" b="1" dirty="0">
              <a:solidFill>
                <a:schemeClr val="bg1"/>
              </a:solidFill>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7E365918-7BDB-260E-56C6-F6979AA24642}"/>
              </a:ext>
            </a:extLst>
          </p:cNvPr>
          <p:cNvCxnSpPr>
            <a:cxnSpLocks/>
          </p:cNvCxnSpPr>
          <p:nvPr/>
        </p:nvCxnSpPr>
        <p:spPr>
          <a:xfrm>
            <a:off x="8334375" y="6376835"/>
            <a:ext cx="3857625" cy="0"/>
          </a:xfrm>
          <a:prstGeom prst="line">
            <a:avLst/>
          </a:prstGeom>
          <a:ln w="28575">
            <a:gradFill>
              <a:gsLst>
                <a:gs pos="0">
                  <a:schemeClr val="accent1">
                    <a:lumMod val="5000"/>
                    <a:lumOff val="95000"/>
                    <a:alpha val="0"/>
                  </a:schemeClr>
                </a:gs>
                <a:gs pos="74000">
                  <a:schemeClr val="accent5">
                    <a:lumMod val="60000"/>
                    <a:lumOff val="40000"/>
                  </a:schemeClr>
                </a:gs>
                <a:gs pos="83000">
                  <a:schemeClr val="accent5">
                    <a:lumMod val="60000"/>
                    <a:lumOff val="40000"/>
                  </a:schemeClr>
                </a:gs>
                <a:gs pos="100000">
                  <a:schemeClr val="accent5">
                    <a:lumMod val="40000"/>
                    <a:lumOff val="60000"/>
                  </a:schemeClr>
                </a:gs>
              </a:gsLst>
              <a:lin ang="0" scaled="0"/>
            </a:gra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3E0895EC-3D0A-1A5B-0027-55346B47CF8A}"/>
              </a:ext>
            </a:extLst>
          </p:cNvPr>
          <p:cNvSpPr txBox="1"/>
          <p:nvPr/>
        </p:nvSpPr>
        <p:spPr>
          <a:xfrm>
            <a:off x="402769" y="662162"/>
            <a:ext cx="6095999" cy="630942"/>
          </a:xfrm>
          <a:prstGeom prst="rect">
            <a:avLst/>
          </a:prstGeom>
          <a:noFill/>
          <a:ln w="92075">
            <a:noFill/>
            <a:bevel/>
          </a:ln>
        </p:spPr>
        <p:txBody>
          <a:bodyPr wrap="square" rtlCol="0">
            <a:spAutoFit/>
          </a:bodyPr>
          <a:lstStyle/>
          <a:p>
            <a:r>
              <a:rPr lang="el-GR" sz="3500" b="1" dirty="0">
                <a:latin typeface="Calibri" panose="020F0502020204030204" pitchFamily="34" charset="0"/>
                <a:cs typeface="Calibri" panose="020F0502020204030204" pitchFamily="34" charset="0"/>
              </a:rPr>
              <a:t>Ελένη Γρηγορίου</a:t>
            </a:r>
            <a:endParaRPr lang="en-US" sz="3500" b="1" dirty="0">
              <a:latin typeface="Calibri" panose="020F0502020204030204" pitchFamily="34" charset="0"/>
              <a:cs typeface="Calibri" panose="020F0502020204030204" pitchFamily="34" charset="0"/>
            </a:endParaRPr>
          </a:p>
        </p:txBody>
      </p:sp>
      <p:cxnSp>
        <p:nvCxnSpPr>
          <p:cNvPr id="18" name="Straight Connector 17">
            <a:extLst>
              <a:ext uri="{FF2B5EF4-FFF2-40B4-BE49-F238E27FC236}">
                <a16:creationId xmlns:a16="http://schemas.microsoft.com/office/drawing/2014/main" id="{E3EB3F29-2D81-26E0-35B2-A4E413491EBB}"/>
              </a:ext>
            </a:extLst>
          </p:cNvPr>
          <p:cNvCxnSpPr>
            <a:cxnSpLocks/>
          </p:cNvCxnSpPr>
          <p:nvPr/>
        </p:nvCxnSpPr>
        <p:spPr>
          <a:xfrm>
            <a:off x="402770" y="1341389"/>
            <a:ext cx="5794830" cy="0"/>
          </a:xfrm>
          <a:prstGeom prst="line">
            <a:avLst/>
          </a:prstGeom>
          <a:ln w="53975">
            <a:gradFill>
              <a:gsLst>
                <a:gs pos="0">
                  <a:schemeClr val="accent1">
                    <a:lumMod val="5000"/>
                    <a:lumOff val="95000"/>
                    <a:alpha val="0"/>
                  </a:schemeClr>
                </a:gs>
                <a:gs pos="74000">
                  <a:schemeClr val="accent5">
                    <a:lumMod val="60000"/>
                    <a:lumOff val="40000"/>
                  </a:schemeClr>
                </a:gs>
                <a:gs pos="83000">
                  <a:schemeClr val="accent5">
                    <a:lumMod val="60000"/>
                    <a:lumOff val="40000"/>
                  </a:schemeClr>
                </a:gs>
                <a:gs pos="100000">
                  <a:schemeClr val="accent5">
                    <a:lumMod val="40000"/>
                    <a:lumOff val="60000"/>
                  </a:schemeClr>
                </a:gs>
              </a:gsLst>
              <a:lin ang="10800000" scaled="0"/>
            </a:gra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38BE295F-0374-1D49-6680-BE1C8044C6A2}"/>
              </a:ext>
            </a:extLst>
          </p:cNvPr>
          <p:cNvSpPr txBox="1"/>
          <p:nvPr/>
        </p:nvSpPr>
        <p:spPr>
          <a:xfrm>
            <a:off x="402770" y="1437961"/>
            <a:ext cx="6095999" cy="415498"/>
          </a:xfrm>
          <a:prstGeom prst="rect">
            <a:avLst/>
          </a:prstGeom>
          <a:noFill/>
          <a:ln w="92075">
            <a:noFill/>
            <a:bevel/>
          </a:ln>
        </p:spPr>
        <p:txBody>
          <a:bodyPr wrap="square" rtlCol="0">
            <a:spAutoFit/>
          </a:bodyPr>
          <a:lstStyle/>
          <a:p>
            <a:r>
              <a:rPr lang="el-GR" sz="2100" b="1" dirty="0">
                <a:solidFill>
                  <a:schemeClr val="tx1">
                    <a:lumMod val="65000"/>
                    <a:lumOff val="35000"/>
                  </a:schemeClr>
                </a:solidFill>
                <a:latin typeface="Calibri" panose="020F0502020204030204" pitchFamily="34" charset="0"/>
                <a:cs typeface="Calibri" panose="020F0502020204030204" pitchFamily="34" charset="0"/>
              </a:rPr>
              <a:t>ΜΗΧΑΝΙΚΟΣ ΔΙΑΣΤΗΜΙΚΩΝ ΣΥΣΤΗΜΑΤΩΝ</a:t>
            </a:r>
            <a:endParaRPr lang="en-US" sz="21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B017A1B0-D931-3C05-6A2D-9D670261DEAC}"/>
              </a:ext>
            </a:extLst>
          </p:cNvPr>
          <p:cNvSpPr txBox="1"/>
          <p:nvPr/>
        </p:nvSpPr>
        <p:spPr>
          <a:xfrm>
            <a:off x="402769" y="2112549"/>
            <a:ext cx="6360887" cy="1631216"/>
          </a:xfrm>
          <a:prstGeom prst="rect">
            <a:avLst/>
          </a:prstGeom>
          <a:noFill/>
        </p:spPr>
        <p:txBody>
          <a:bodyPr wrap="square" rtlCol="0">
            <a:spAutoFit/>
          </a:bodyPr>
          <a:lstStyle/>
          <a:p>
            <a:r>
              <a:rPr lang="el-GR" sz="2000" dirty="0">
                <a:latin typeface="Calibri" panose="020F0502020204030204" pitchFamily="34" charset="0"/>
                <a:cs typeface="Calibri" panose="020F0502020204030204" pitchFamily="34" charset="0"/>
              </a:rPr>
              <a:t>Η </a:t>
            </a:r>
            <a:r>
              <a:rPr lang="el-GR" sz="2000" b="1" dirty="0">
                <a:latin typeface="Calibri" panose="020F0502020204030204" pitchFamily="34" charset="0"/>
                <a:cs typeface="Calibri" panose="020F0502020204030204" pitchFamily="34" charset="0"/>
              </a:rPr>
              <a:t>Ελένη Γρηγορίου</a:t>
            </a:r>
            <a:r>
              <a:rPr lang="el-GR" sz="2000" dirty="0">
                <a:latin typeface="Calibri" panose="020F0502020204030204" pitchFamily="34" charset="0"/>
                <a:cs typeface="Calibri" panose="020F0502020204030204" pitchFamily="34" charset="0"/>
              </a:rPr>
              <a:t> είναι </a:t>
            </a:r>
            <a:r>
              <a:rPr lang="el-GR" sz="2000" b="1" dirty="0">
                <a:latin typeface="Calibri" panose="020F0502020204030204" pitchFamily="34" charset="0"/>
                <a:cs typeface="Calibri" panose="020F0502020204030204" pitchFamily="34" charset="0"/>
              </a:rPr>
              <a:t>Ελληνίδα μηχανικός διαστημικών συστημάτων</a:t>
            </a:r>
            <a:r>
              <a:rPr lang="el-GR" sz="2000" dirty="0">
                <a:latin typeface="Calibri" panose="020F0502020204030204" pitchFamily="34" charset="0"/>
                <a:cs typeface="Calibri" panose="020F0502020204030204" pitchFamily="34" charset="0"/>
              </a:rPr>
              <a:t>. Ανήκει στους επιστήμονες που εργάζονται </a:t>
            </a:r>
            <a:r>
              <a:rPr lang="el-GR" sz="2000" b="1" dirty="0">
                <a:latin typeface="Calibri" panose="020F0502020204030204" pitchFamily="34" charset="0"/>
                <a:cs typeface="Calibri" panose="020F0502020204030204" pitchFamily="34" charset="0"/>
              </a:rPr>
              <a:t>πίσω από τις διαστημικές αποστολές</a:t>
            </a:r>
            <a:r>
              <a:rPr lang="el-GR" sz="2000" dirty="0">
                <a:latin typeface="Calibri" panose="020F0502020204030204" pitchFamily="34" charset="0"/>
                <a:cs typeface="Calibri" panose="020F0502020204030204" pitchFamily="34" charset="0"/>
              </a:rPr>
              <a:t>, εξασφαλίζοντας ότι οι δορυφόροι και τα συστήματα λειτουργούν σωστά</a:t>
            </a:r>
            <a:r>
              <a:rPr lang="en-GB" sz="2000" dirty="0">
                <a:latin typeface="Calibri" panose="020F0502020204030204" pitchFamily="34" charset="0"/>
                <a:cs typeface="Calibri" panose="020F0502020204030204" pitchFamily="34" charset="0"/>
              </a:rPr>
              <a:t>.</a:t>
            </a:r>
            <a:endParaRPr lang="en-GR" sz="2000"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85CB9078-C0C1-D72F-8392-129134460AEF}"/>
              </a:ext>
            </a:extLst>
          </p:cNvPr>
          <p:cNvSpPr txBox="1"/>
          <p:nvPr/>
        </p:nvSpPr>
        <p:spPr>
          <a:xfrm>
            <a:off x="402769" y="3753134"/>
            <a:ext cx="7138990" cy="509627"/>
          </a:xfrm>
          <a:prstGeom prst="rect">
            <a:avLst/>
          </a:prstGeom>
          <a:noFill/>
        </p:spPr>
        <p:txBody>
          <a:bodyPr wrap="square" rtlCol="0">
            <a:spAutoFit/>
          </a:bodyPr>
          <a:lstStyle/>
          <a:p>
            <a:pPr>
              <a:lnSpc>
                <a:spcPct val="150000"/>
              </a:lnSpc>
            </a:pPr>
            <a:r>
              <a:rPr lang="el-GR" sz="2000" b="1" dirty="0">
                <a:solidFill>
                  <a:srgbClr val="0B4A92"/>
                </a:solidFill>
                <a:latin typeface="Calibri" panose="020F0502020204030204" pitchFamily="34" charset="0"/>
                <a:cs typeface="Calibri" panose="020F0502020204030204" pitchFamily="34" charset="0"/>
              </a:rPr>
              <a:t>ΤΟΜΕΑΣ ΕΡΓΑΣΙΑΣ</a:t>
            </a:r>
            <a:endParaRPr lang="en-US" sz="2000" b="1" dirty="0">
              <a:solidFill>
                <a:srgbClr val="0B4A92"/>
              </a:solidFill>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EB3205E3-592C-6080-74B0-14DE59E5F6CF}"/>
              </a:ext>
            </a:extLst>
          </p:cNvPr>
          <p:cNvSpPr txBox="1"/>
          <p:nvPr/>
        </p:nvSpPr>
        <p:spPr>
          <a:xfrm>
            <a:off x="402769" y="4265558"/>
            <a:ext cx="7138990" cy="2352952"/>
          </a:xfrm>
          <a:prstGeom prst="rect">
            <a:avLst/>
          </a:prstGeom>
          <a:noFill/>
        </p:spPr>
        <p:txBody>
          <a:bodyPr wrap="square" rtlCol="0">
            <a:spAutoFit/>
          </a:bodyPr>
          <a:lstStyle/>
          <a:p>
            <a:pPr marL="285750" indent="-285750">
              <a:lnSpc>
                <a:spcPct val="150000"/>
              </a:lnSpc>
              <a:buFont typeface="Wingdings" pitchFamily="2" charset="2"/>
              <a:buChar char="§"/>
            </a:pPr>
            <a:r>
              <a:rPr lang="el-GR" sz="2000" dirty="0">
                <a:latin typeface="Calibri" panose="020F0502020204030204" pitchFamily="34" charset="0"/>
                <a:cs typeface="Calibri" panose="020F0502020204030204" pitchFamily="34" charset="0"/>
              </a:rPr>
              <a:t>Ασχολείται με:</a:t>
            </a:r>
          </a:p>
          <a:p>
            <a:pPr marL="742950" lvl="1" indent="-285750">
              <a:lnSpc>
                <a:spcPct val="150000"/>
              </a:lnSpc>
              <a:buFont typeface="Wingdings" pitchFamily="2" charset="2"/>
              <a:buChar char="ü"/>
            </a:pPr>
            <a:r>
              <a:rPr lang="el-GR" sz="2000" b="1" dirty="0">
                <a:latin typeface="Calibri" panose="020F0502020204030204" pitchFamily="34" charset="0"/>
                <a:cs typeface="Calibri" panose="020F0502020204030204" pitchFamily="34" charset="0"/>
              </a:rPr>
              <a:t>δορυφόρους</a:t>
            </a:r>
            <a:endParaRPr lang="el-GR" sz="2000" dirty="0">
              <a:latin typeface="Calibri" panose="020F0502020204030204" pitchFamily="34" charset="0"/>
              <a:cs typeface="Calibri" panose="020F0502020204030204" pitchFamily="34" charset="0"/>
            </a:endParaRPr>
          </a:p>
          <a:p>
            <a:pPr marL="742950" lvl="1" indent="-285750">
              <a:lnSpc>
                <a:spcPct val="150000"/>
              </a:lnSpc>
              <a:buFont typeface="Wingdings" pitchFamily="2" charset="2"/>
              <a:buChar char="ü"/>
            </a:pPr>
            <a:r>
              <a:rPr lang="el-GR" sz="2000" b="1" dirty="0">
                <a:latin typeface="Calibri" panose="020F0502020204030204" pitchFamily="34" charset="0"/>
                <a:cs typeface="Calibri" panose="020F0502020204030204" pitchFamily="34" charset="0"/>
              </a:rPr>
              <a:t>διαστημικά συστήματα</a:t>
            </a:r>
            <a:endParaRPr lang="el-GR" sz="2000" dirty="0">
              <a:latin typeface="Calibri" panose="020F0502020204030204" pitchFamily="34" charset="0"/>
              <a:cs typeface="Calibri" panose="020F0502020204030204" pitchFamily="34" charset="0"/>
            </a:endParaRPr>
          </a:p>
          <a:p>
            <a:pPr marL="742950" lvl="1" indent="-285750">
              <a:lnSpc>
                <a:spcPct val="150000"/>
              </a:lnSpc>
              <a:buFont typeface="Wingdings" pitchFamily="2" charset="2"/>
              <a:buChar char="ü"/>
            </a:pPr>
            <a:r>
              <a:rPr lang="el-GR" sz="2000" b="1" dirty="0">
                <a:latin typeface="Calibri" panose="020F0502020204030204" pitchFamily="34" charset="0"/>
                <a:cs typeface="Calibri" panose="020F0502020204030204" pitchFamily="34" charset="0"/>
              </a:rPr>
              <a:t>έλεγχο αποστολών</a:t>
            </a:r>
            <a:endParaRPr lang="el-GR" sz="2000" dirty="0">
              <a:latin typeface="Calibri" panose="020F0502020204030204" pitchFamily="34" charset="0"/>
              <a:cs typeface="Calibri" panose="020F0502020204030204" pitchFamily="34" charset="0"/>
            </a:endParaRPr>
          </a:p>
          <a:p>
            <a:pPr marL="285750" indent="-285750">
              <a:lnSpc>
                <a:spcPct val="150000"/>
              </a:lnSpc>
              <a:buFont typeface="Wingdings" pitchFamily="2" charset="2"/>
              <a:buChar char="§"/>
            </a:pPr>
            <a:r>
              <a:rPr lang="el-GR" sz="2000" dirty="0">
                <a:latin typeface="Calibri" panose="020F0502020204030204" pitchFamily="34" charset="0"/>
                <a:cs typeface="Calibri" panose="020F0502020204030204" pitchFamily="34" charset="0"/>
              </a:rPr>
              <a:t>Οι μηχανικοί αυτοί παρακολουθούν τις αποστολές από τη Γη</a:t>
            </a:r>
          </a:p>
        </p:txBody>
      </p:sp>
    </p:spTree>
    <p:extLst>
      <p:ext uri="{BB962C8B-B14F-4D97-AF65-F5344CB8AC3E}">
        <p14:creationId xmlns:p14="http://schemas.microsoft.com/office/powerpoint/2010/main" val="21884215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201</TotalTime>
  <Words>813</Words>
  <Application>Microsoft Macintosh PowerPoint</Application>
  <PresentationFormat>Widescreen</PresentationFormat>
  <Paragraphs>104</Paragraphs>
  <Slides>12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Aptos Display</vt: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Anastasia Argyriadou</dc:creator>
  <cp:lastModifiedBy>Anastasia Argyriadou</cp:lastModifiedBy>
  <cp:revision>14</cp:revision>
  <dcterms:created xsi:type="dcterms:W3CDTF">2026-02-08T16:41:10Z</dcterms:created>
  <dcterms:modified xsi:type="dcterms:W3CDTF">2026-02-08T20:02:59Z</dcterms:modified>
</cp:coreProperties>
</file>