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2" r:id="rId5"/>
    <p:sldId id="261" r:id="rId6"/>
    <p:sldId id="260" r:id="rId7"/>
    <p:sldId id="263" r:id="rId8"/>
    <p:sldId id="264" r:id="rId9"/>
    <p:sldId id="25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090F"/>
    <a:srgbClr val="F3DAF9"/>
    <a:srgbClr val="EADABD"/>
    <a:srgbClr val="D5CFE8"/>
    <a:srgbClr val="808080"/>
    <a:srgbClr val="F6FC14"/>
    <a:srgbClr val="D98751"/>
    <a:srgbClr val="000000"/>
    <a:srgbClr val="E1E4BB"/>
    <a:srgbClr val="2A5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varScale="1">
        <p:scale>
          <a:sx n="53" d="100"/>
          <a:sy n="53" d="100"/>
        </p:scale>
        <p:origin x="18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altLang="en-US" b="1" dirty="0"/>
              <a:t>ΤΟ ΣΥΜΠΑΝ ΜΕΣΑ ΑΠΟ ΤΗΝ ΤΕΧΝΗ</a:t>
            </a:r>
            <a:endParaRPr lang="el-GR" altLang="en-US" b="1" dirty="0"/>
          </a:p>
        </p:txBody>
      </p:sp>
      <p:sp>
        <p:nvSpPr>
          <p:cNvPr id="3" name="Subtitle 2"/>
          <p:cNvSpPr>
            <a:spLocks noGrp="1"/>
          </p:cNvSpPr>
          <p:nvPr>
            <p:ph type="subTitle" idx="1"/>
          </p:nvPr>
        </p:nvSpPr>
        <p:spPr>
          <a:xfrm>
            <a:off x="1635125" y="3917950"/>
            <a:ext cx="9144000" cy="1410335"/>
          </a:xfrm>
        </p:spPr>
        <p:txBody>
          <a:bodyPr/>
          <a:lstStyle/>
          <a:p>
            <a:r>
              <a:rPr lang="el-GR" altLang="en-US"/>
              <a:t>ΕΡΓΑΣΙΑ: ΑΔΑΜΑΝΤΙΑ ΝΙΚΟΛΕΤΑ ΜΑΓΚΑΦΑ Β2</a:t>
            </a:r>
            <a:endParaRPr lang="el-GR"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p:sp>
        <p:nvSpPr>
          <p:cNvPr id="2" name="Title 1"/>
          <p:cNvSpPr>
            <a:spLocks noGrp="1"/>
          </p:cNvSpPr>
          <p:nvPr>
            <p:ph type="title"/>
          </p:nvPr>
        </p:nvSpPr>
        <p:spPr/>
        <p:txBody>
          <a:bodyPr/>
          <a:p>
            <a:pPr algn="ctr"/>
            <a:r>
              <a:rPr lang="el-GR">
                <a:ln w="12700">
                  <a:solidFill>
                    <a:schemeClr val="accent5"/>
                  </a:solidFill>
                  <a:prstDash val="solid"/>
                </a:ln>
                <a:pattFill prst="ltDnDiag">
                  <a:fgClr>
                    <a:schemeClr val="accent5">
                      <a:lumMod val="60000"/>
                      <a:lumOff val="40000"/>
                    </a:schemeClr>
                  </a:fgClr>
                  <a:bgClr>
                    <a:schemeClr val="bg1"/>
                  </a:bgClr>
                </a:pattFill>
                <a:effectLst/>
                <a:sym typeface="+mn-ea"/>
              </a:rPr>
              <a:t>ΕΙΚΑΣΤΙΚΕΣ ΤΕΧΝΕΣ</a:t>
            </a:r>
            <a:endParaRPr lang="el-GR">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5" name="Content Placeholder 4" descr="R"/>
          <p:cNvPicPr>
            <a:picLocks noChangeAspect="1"/>
          </p:cNvPicPr>
          <p:nvPr>
            <p:ph idx="1"/>
          </p:nvPr>
        </p:nvPicPr>
        <p:blipFill>
          <a:blip r:embed="rId1"/>
          <a:stretch>
            <a:fillRect/>
          </a:stretch>
        </p:blipFill>
        <p:spPr>
          <a:xfrm>
            <a:off x="7593330" y="1828165"/>
            <a:ext cx="4268470" cy="3201670"/>
          </a:xfrm>
          <a:prstGeom prst="rect">
            <a:avLst/>
          </a:prstGeom>
        </p:spPr>
      </p:pic>
      <p:sp>
        <p:nvSpPr>
          <p:cNvPr id="6" name="Text Box 5"/>
          <p:cNvSpPr txBox="1"/>
          <p:nvPr/>
        </p:nvSpPr>
        <p:spPr>
          <a:xfrm>
            <a:off x="676910" y="1438275"/>
            <a:ext cx="6263640" cy="4964430"/>
          </a:xfrm>
          <a:prstGeom prst="rect">
            <a:avLst/>
          </a:prstGeom>
          <a:noFill/>
        </p:spPr>
        <p:txBody>
          <a:bodyPr wrap="square" rtlCol="0">
            <a:noAutofit/>
          </a:bodyPr>
          <a:p>
            <a:r>
              <a:rPr lang="en-US" altLang="en-US" sz="2200"/>
              <a:t>Το σύμπαν αποτελεί διαχρονική πηγή έμπνευσης για τις εικαστικές τέχνες, λειτουργώντας ως συνδετικός κρίκος ανάμεσα στην επιστημονική παρατήρηση και την καλλιτεχνική δημιουργία. Από τις προϊστορικές σπηλαιογραφίες έως τη σύγχρονη "κοσμική τέχνη" ,οι καλλιτέχνες μετατρέπουν αστρονομικά φαινόμενα, όπως νεφελώματα και μαύρες τρύπες, σε συναισθηματικές αφηγήσεις που οπτικοποιούν το άπειρο. Στη σύγχρονη εποχή, η εικαστική προσέγγιση ενσωματώνει προηγμένες τεχνολογίες, όπως η τεχνητή νοημοσύνη (AI) και οι ψηφιακές εγκαταστάσεις, προσφέροντας μια βιωματική εμπειρία του μακρόκοσμου που συμπληρώνει την επιστημονική καταγραφή.</a:t>
            </a:r>
            <a:endParaRPr lang="en-US" sz="2200"/>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p:sp>
        <p:nvSpPr>
          <p:cNvPr id="2" name="Title 1"/>
          <p:cNvSpPr>
            <a:spLocks noGrp="1"/>
          </p:cNvSpPr>
          <p:nvPr>
            <p:ph type="title"/>
          </p:nvPr>
        </p:nvSpPr>
        <p:spPr>
          <a:xfrm>
            <a:off x="387350" y="67945"/>
            <a:ext cx="10515600" cy="1325563"/>
          </a:xfrm>
        </p:spPr>
        <p:txBody>
          <a:bodyPr>
            <a:scene3d>
              <a:camera prst="orthographicFront"/>
              <a:lightRig rig="threePt" dir="t"/>
            </a:scene3d>
          </a:bodyPr>
          <a:p>
            <a:pPr algn="ctr"/>
            <a:r>
              <a:rPr lang="el-GR" altLang="en-US" b="1">
                <a:ln w="22225">
                  <a:solidFill>
                    <a:schemeClr val="accent2"/>
                  </a:solidFill>
                  <a:prstDash val="solid"/>
                </a:ln>
                <a:solidFill>
                  <a:schemeClr val="accent2">
                    <a:lumMod val="40000"/>
                    <a:lumOff val="60000"/>
                  </a:schemeClr>
                </a:solidFill>
                <a:effectLst/>
              </a:rPr>
              <a:t>ΜΟΥΣΙΚΗ</a:t>
            </a:r>
            <a:endParaRPr lang="el-GR" altLang="en-US" b="1">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a:xfrm>
            <a:off x="-635" y="1472565"/>
            <a:ext cx="12192635" cy="5386070"/>
          </a:xfrm>
        </p:spPr>
        <p:txBody>
          <a:bodyPr>
            <a:normAutofit lnSpcReduction="20000"/>
          </a:bodyPr>
          <a:p>
            <a:r>
              <a:rPr lang="en-US" altLang="en-US"/>
              <a:t>Η μουσική και το σύμπαν συνδέονται διαχρονικά μέσα από τη φιλοσοφική θεωρία της </a:t>
            </a:r>
            <a:r>
              <a:rPr lang="en-US" altLang="en-US"/>
              <a:t>«</a:t>
            </a:r>
            <a:r>
              <a:rPr lang="en-US" altLang="en-US"/>
              <a:t>Μουσικής των Σφαιρών</a:t>
            </a:r>
            <a:r>
              <a:rPr lang="en-US" altLang="en-US"/>
              <a:t>»</a:t>
            </a:r>
            <a:r>
              <a:rPr lang="en-US" altLang="en-US"/>
              <a:t>, η οποία υποστηρίζει ότι η κίνηση των πλανητών διέπεται από τις ίδιες μαθηματικές αναλογίες που δημιουργούν τη μουσική αρμονία. Η επιρροή αυτή εκτείνεται από την κλασική σύνθεση (π.χ. The Planets του Holst) και την ατμοσφαιρική ambient μουσική, μέχρι τη σύγχρονη επιστήμη, όπου η NASA χρησιμοποιεί την τεχνική της ηχοποίησης (sonification) για να μετατρέψει κοσμικά δεδομένα και ακτινοβολίες σε ακουστικές συχνότητες. Έτσι, το διάστημα δεν αποτελεί μόνο πηγή καλλιτεχνικής έμπνευσης για το </a:t>
            </a:r>
            <a:r>
              <a:rPr lang="en-US" altLang="en-US"/>
              <a:t>«</a:t>
            </a:r>
            <a:r>
              <a:rPr lang="en-US" altLang="en-US"/>
              <a:t>άγνωστο</a:t>
            </a:r>
            <a:r>
              <a:rPr lang="en-US" altLang="en-US"/>
              <a:t>»</a:t>
            </a:r>
            <a:r>
              <a:rPr lang="en-US" altLang="en-US"/>
              <a:t>, αλλά και ένα φυσικό εργαστήριο που παράγει τους δικούς του </a:t>
            </a:r>
            <a:r>
              <a:rPr lang="en-US" altLang="en-US"/>
              <a:t>«</a:t>
            </a:r>
            <a:r>
              <a:rPr lang="en-US" altLang="en-US"/>
              <a:t>ήχους</a:t>
            </a:r>
            <a:r>
              <a:rPr lang="en-US" altLang="en-US"/>
              <a:t>»</a:t>
            </a:r>
            <a:r>
              <a:rPr lang="en-US" altLang="en-US"/>
              <a:t>, επαναπροσδιορίζοντας τα όρια της μουσικής δημιουργίας.</a:t>
            </a:r>
            <a:endParaRPr lang="en-US" altLang="en-US"/>
          </a:p>
        </p:txBody>
      </p:sp>
      <p:pic>
        <p:nvPicPr>
          <p:cNvPr id="5" name="Picture 4" descr="Eagle_Nebula_from_ESO"/>
          <p:cNvPicPr>
            <a:picLocks noChangeAspect="1"/>
          </p:cNvPicPr>
          <p:nvPr/>
        </p:nvPicPr>
        <p:blipFill>
          <a:blip r:embed="rId1"/>
          <a:stretch>
            <a:fillRect/>
          </a:stretch>
        </p:blipFill>
        <p:spPr>
          <a:xfrm>
            <a:off x="1639570" y="4558665"/>
            <a:ext cx="3043555" cy="2124075"/>
          </a:xfrm>
          <a:prstGeom prst="rect">
            <a:avLst/>
          </a:prstGeom>
        </p:spPr>
      </p:pic>
      <p:pic>
        <p:nvPicPr>
          <p:cNvPr id="6" name="Picture 5" descr="Η-ΩΡΑΙΟΤΕΡΗ-ΜΟΥΣΙΚΗ"/>
          <p:cNvPicPr>
            <a:picLocks noChangeAspect="1"/>
          </p:cNvPicPr>
          <p:nvPr/>
        </p:nvPicPr>
        <p:blipFill>
          <a:blip r:embed="rId2"/>
          <a:stretch>
            <a:fillRect/>
          </a:stretch>
        </p:blipFill>
        <p:spPr>
          <a:xfrm>
            <a:off x="6399530" y="4558665"/>
            <a:ext cx="3534410" cy="2209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Title 1"/>
          <p:cNvSpPr>
            <a:spLocks noGrp="1"/>
          </p:cNvSpPr>
          <p:nvPr>
            <p:ph type="title"/>
          </p:nvPr>
        </p:nvSpPr>
        <p:spPr>
          <a:xfrm>
            <a:off x="838200" y="173355"/>
            <a:ext cx="10515600" cy="1325563"/>
          </a:xfrm>
        </p:spPr>
        <p:txBody>
          <a:bodyPr/>
          <a:p>
            <a:pPr algn="ctr"/>
            <a:r>
              <a:rPr lang="el-GR" altLang="en-US" b="1" cap="all">
                <a:solidFill>
                  <a:srgbClr val="7030A0"/>
                </a:solidFill>
                <a:uFillTx/>
              </a:rPr>
              <a:t>ΛΟΓΟΤΕΧΝΙΑ</a:t>
            </a:r>
            <a:endParaRPr lang="el-GR" altLang="en-US" b="1" cap="all">
              <a:solidFill>
                <a:srgbClr val="7030A0"/>
              </a:solidFill>
              <a:uFillTx/>
            </a:endParaRPr>
          </a:p>
        </p:txBody>
      </p:sp>
      <p:sp>
        <p:nvSpPr>
          <p:cNvPr id="3" name="Content Placeholder 2"/>
          <p:cNvSpPr>
            <a:spLocks noGrp="1"/>
          </p:cNvSpPr>
          <p:nvPr>
            <p:ph idx="1"/>
          </p:nvPr>
        </p:nvSpPr>
        <p:spPr>
          <a:xfrm>
            <a:off x="3171190" y="1189355"/>
            <a:ext cx="9020810" cy="5669280"/>
          </a:xfrm>
        </p:spPr>
        <p:txBody>
          <a:bodyPr>
            <a:normAutofit lnSpcReduction="20000"/>
          </a:bodyPr>
          <a:p>
            <a:r>
              <a:rPr lang="en-US" altLang="en-US"/>
              <a:t>Η λογοτεχνία υπήρξε ο πρώτος καλλιτεχνικός κλάδος που </a:t>
            </a:r>
            <a:r>
              <a:rPr lang="en-US" altLang="en-US"/>
              <a:t>«</a:t>
            </a:r>
            <a:r>
              <a:rPr lang="en-US" altLang="en-US"/>
              <a:t>ταξίδεψε</a:t>
            </a:r>
            <a:r>
              <a:rPr lang="en-US" altLang="en-US"/>
              <a:t>»</a:t>
            </a:r>
            <a:r>
              <a:rPr lang="en-US" altLang="en-US"/>
              <a:t> στο σύμπαν, θεμελιώνοντας το είδος της επιστημονικής φαντασίας και επεκτείνοντας τα όρια της ανθρώπινης νόησης μέσα από το έργο πρωτοπόρων όπως ο Ιούλιος Βερν και ο H.G. Wells. Το διάστημα λειτούργησε ως ένας αλληγορικός καθρέφτης για την εξερεύνηση της ανθρώπινης φύσης, της ηθικής και της κοινωνικής οργάνωσης, ενώ η σύγχρονη λογοτεχνική παραγωγή, σε συνεργασία με την αστροφυσική, δημιούργησε το ρεύμα του Hard Science Fiction που βασίζεται σε ακριβή επιστημονικά δεδομένα. Από τις κλασικές δυστοπίες έως τα οράματα του μετα-ανθρωπισμού, οι συγγραφείς μετέτρεψαν το αχανές κενό σε ένα πεδίο φιλοσοφικών αναζητήσεων, προετοιμάζοντας το συλλογικό φαντασιακό για τα πραγματικά βήματα της ανθρωπότητας πέρα από τη Γη.</a:t>
            </a:r>
            <a:endParaRPr lang="en-US" altLang="en-US"/>
          </a:p>
        </p:txBody>
      </p:sp>
      <p:pic>
        <p:nvPicPr>
          <p:cNvPr id="4" name="Picture 3" descr="images"/>
          <p:cNvPicPr>
            <a:picLocks noChangeAspect="1"/>
          </p:cNvPicPr>
          <p:nvPr/>
        </p:nvPicPr>
        <p:blipFill>
          <a:blip r:embed="rId1"/>
          <a:stretch>
            <a:fillRect/>
          </a:stretch>
        </p:blipFill>
        <p:spPr>
          <a:xfrm>
            <a:off x="213360" y="1499235"/>
            <a:ext cx="3018790" cy="2199640"/>
          </a:xfrm>
          <a:prstGeom prst="rect">
            <a:avLst/>
          </a:prstGeom>
        </p:spPr>
      </p:pic>
      <p:pic>
        <p:nvPicPr>
          <p:cNvPr id="5" name="Picture 4" descr="armstrong"/>
          <p:cNvPicPr>
            <a:picLocks noChangeAspect="1"/>
          </p:cNvPicPr>
          <p:nvPr/>
        </p:nvPicPr>
        <p:blipFill>
          <a:blip r:embed="rId2"/>
          <a:stretch>
            <a:fillRect/>
          </a:stretch>
        </p:blipFill>
        <p:spPr>
          <a:xfrm>
            <a:off x="213360" y="4144645"/>
            <a:ext cx="3134995" cy="18415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p:sp>
        <p:nvSpPr>
          <p:cNvPr id="2" name="Title 1"/>
          <p:cNvSpPr>
            <a:spLocks noGrp="1"/>
          </p:cNvSpPr>
          <p:nvPr>
            <p:ph type="title"/>
          </p:nvPr>
        </p:nvSpPr>
        <p:spPr>
          <a:xfrm>
            <a:off x="838200" y="294005"/>
            <a:ext cx="10515600" cy="1325563"/>
          </a:xfrm>
        </p:spPr>
        <p:txBody>
          <a:bodyPr/>
          <a:p>
            <a:pPr algn="ctr"/>
            <a:r>
              <a:rPr lang="el-GR" altLang="en-US" b="1">
                <a:solidFill>
                  <a:srgbClr val="F6FC14"/>
                </a:solidFill>
                <a:effectLst>
                  <a:glow rad="63500">
                    <a:schemeClr val="accent4">
                      <a:satMod val="175000"/>
                      <a:alpha val="40000"/>
                    </a:schemeClr>
                  </a:glow>
                  <a:outerShdw blurRad="50800" dist="38100" dir="18900000" algn="bl" rotWithShape="0">
                    <a:prstClr val="black">
                      <a:alpha val="40000"/>
                    </a:prstClr>
                  </a:outerShdw>
                </a:effectLst>
                <a:uFillTx/>
              </a:rPr>
              <a:t>ΜΟΔΑ</a:t>
            </a:r>
            <a:endParaRPr lang="el-GR" altLang="en-US" b="1">
              <a:solidFill>
                <a:srgbClr val="F6FC14"/>
              </a:solidFill>
              <a:effectLst>
                <a:glow rad="63500">
                  <a:schemeClr val="accent4">
                    <a:satMod val="175000"/>
                    <a:alpha val="40000"/>
                  </a:schemeClr>
                </a:glow>
                <a:outerShdw blurRad="50800" dist="38100" dir="18900000" algn="bl" rotWithShape="0">
                  <a:prstClr val="black">
                    <a:alpha val="40000"/>
                  </a:prstClr>
                </a:outerShdw>
              </a:effectLst>
              <a:uFillTx/>
            </a:endParaRPr>
          </a:p>
        </p:txBody>
      </p:sp>
      <p:sp>
        <p:nvSpPr>
          <p:cNvPr id="3" name="Content Placeholder 2"/>
          <p:cNvSpPr>
            <a:spLocks noGrp="1"/>
          </p:cNvSpPr>
          <p:nvPr>
            <p:ph idx="1"/>
          </p:nvPr>
        </p:nvSpPr>
        <p:spPr>
          <a:xfrm>
            <a:off x="0" y="1429385"/>
            <a:ext cx="8152130" cy="4959350"/>
          </a:xfrm>
        </p:spPr>
        <p:txBody>
          <a:bodyPr>
            <a:normAutofit fontScale="90000"/>
          </a:bodyPr>
          <a:p>
            <a:r>
              <a:rPr lang="el-GR" altLang="en-US"/>
              <a:t>Η μόδα έχει επηρεαστεί σημαντικά από το σύμπαν.</a:t>
            </a:r>
            <a:r>
              <a:rPr lang="en-US" altLang="en-US"/>
              <a:t>Η μόδα χρησιμοποίησε το σύμπαν ως μια νέα </a:t>
            </a:r>
            <a:r>
              <a:rPr lang="en-US" altLang="en-US"/>
              <a:t>«</a:t>
            </a:r>
            <a:r>
              <a:rPr lang="en-US" altLang="en-US"/>
              <a:t>σκηνή</a:t>
            </a:r>
            <a:r>
              <a:rPr lang="en-US" altLang="en-US"/>
              <a:t>»</a:t>
            </a:r>
            <a:r>
              <a:rPr lang="en-US" altLang="en-US"/>
              <a:t> δημιουργίας, μετατρέποντας το δέος για το άγνωστο σε μια πρωτοποριακή οπτική γλώσσα. Η επιρροή αυτή, όπως αναδεικνύεται από το V&amp;A Museum, οδήγησε σε έναν ριζοσπαστικό μινιμαλισμό, όπου οι γεωμετρικές φόρμες και τα μη συμβατικά υλικά (όπως το μέταλλο και το πλαστικό) αντικατέστησαν τους παραδοσιακούς κανόνες της ραπτικής. Σύμφωνα με το Fashion Institute of Technology, το διάστημα ενέπνευσε την έννοια της </a:t>
            </a:r>
            <a:r>
              <a:rPr lang="en-US" altLang="en-US"/>
              <a:t>«</a:t>
            </a:r>
            <a:r>
              <a:rPr lang="en-US" altLang="en-US"/>
              <a:t>στολής του μέλλοντος</a:t>
            </a:r>
            <a:r>
              <a:rPr lang="en-US" altLang="en-US"/>
              <a:t>»</a:t>
            </a:r>
            <a:r>
              <a:rPr lang="en-US" altLang="en-US"/>
              <a:t>, συνδέοντας την επιστήμη με την τέχνη μέσα από καθαρές γραμμές και μεταλλικές αντανακλάσεις που συμβολίζουν την ταχύτητα και την εξέλιξη της ανθρώπινης ταυτότητας.</a:t>
            </a:r>
            <a:endParaRPr lang="en-US" altLang="en-US"/>
          </a:p>
        </p:txBody>
      </p:sp>
      <p:pic>
        <p:nvPicPr>
          <p:cNvPr id="4" name="Picture 3" descr="e6a0a1e8ab46764613964b9a53916da5"/>
          <p:cNvPicPr>
            <a:picLocks noChangeAspect="1"/>
          </p:cNvPicPr>
          <p:nvPr/>
        </p:nvPicPr>
        <p:blipFill>
          <a:blip r:embed="rId1"/>
          <a:stretch>
            <a:fillRect/>
          </a:stretch>
        </p:blipFill>
        <p:spPr>
          <a:xfrm>
            <a:off x="8602345" y="1252220"/>
            <a:ext cx="2836545" cy="4969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2" name="Title 1"/>
          <p:cNvSpPr>
            <a:spLocks noGrp="1"/>
          </p:cNvSpPr>
          <p:nvPr>
            <p:ph type="title"/>
          </p:nvPr>
        </p:nvSpPr>
        <p:spPr>
          <a:xfrm>
            <a:off x="727075" y="92710"/>
            <a:ext cx="10515600" cy="1325563"/>
          </a:xfrm>
        </p:spPr>
        <p:txBody>
          <a:bodyPr/>
          <a:p>
            <a:pPr algn="ctr"/>
            <a:r>
              <a:rPr lang="el-GR" altLang="en-US" b="1">
                <a:solidFill>
                  <a:schemeClr val="accent6">
                    <a:lumMod val="60000"/>
                    <a:lumOff val="40000"/>
                  </a:schemeClr>
                </a:solidFill>
                <a:effectLst>
                  <a:glow rad="101600">
                    <a:schemeClr val="accent6">
                      <a:satMod val="175000"/>
                      <a:alpha val="40000"/>
                    </a:schemeClr>
                  </a:glow>
                </a:effectLst>
                <a:uFillTx/>
              </a:rPr>
              <a:t>ΘΕΑΤΡΟ</a:t>
            </a:r>
            <a:endParaRPr lang="el-GR" altLang="en-US" b="1">
              <a:solidFill>
                <a:schemeClr val="accent6">
                  <a:lumMod val="60000"/>
                  <a:lumOff val="40000"/>
                </a:schemeClr>
              </a:solidFill>
              <a:effectLst>
                <a:glow rad="101600">
                  <a:schemeClr val="accent6">
                    <a:satMod val="175000"/>
                    <a:alpha val="40000"/>
                  </a:schemeClr>
                </a:glow>
              </a:effectLst>
              <a:uFillTx/>
            </a:endParaRPr>
          </a:p>
        </p:txBody>
      </p:sp>
      <p:sp>
        <p:nvSpPr>
          <p:cNvPr id="3" name="Content Placeholder 2"/>
          <p:cNvSpPr>
            <a:spLocks noGrp="1"/>
          </p:cNvSpPr>
          <p:nvPr>
            <p:ph idx="1"/>
          </p:nvPr>
        </p:nvSpPr>
        <p:spPr>
          <a:xfrm>
            <a:off x="-635" y="1253490"/>
            <a:ext cx="12193270" cy="4351655"/>
          </a:xfrm>
        </p:spPr>
        <p:txBody>
          <a:bodyPr/>
          <a:p>
            <a:r>
              <a:rPr lang="en-US" altLang="en-US"/>
              <a:t>Το σύμπαν και η αστρονομία μεταμόρφωσαν το σύγχρονο θέατρο, προσφέροντας μια πλούσια θεματολογία που συνδυάζει την επιστημονική ανακάλυψη με υπαρξιακά ερωτήματα, όπως φαίνεται σε έργα για τη ζωή του Γαλιλαίου ή σύγχρονες παραγωγές της NASA. Παράλληλα, η εξερεύνηση του διαστήματος ώθησε τη σκηνογραφία στην υιοθέτηση προηγμένων ψηφιακών μέσων και τεχνολογιών εμβύθισης (immersive technology), επιτρέποντας στους δημιουργούς να αναπαραστήσουν το </a:t>
            </a:r>
            <a:r>
              <a:rPr lang="en-US" altLang="en-US"/>
              <a:t>«</a:t>
            </a:r>
            <a:r>
              <a:rPr lang="en-US" altLang="en-US"/>
              <a:t>άπειρο</a:t>
            </a:r>
            <a:r>
              <a:rPr lang="en-US" altLang="en-US"/>
              <a:t>»</a:t>
            </a:r>
            <a:r>
              <a:rPr lang="en-US" altLang="en-US"/>
              <a:t> και να συνδέσουν την επιστήμη με την τέχνη μέσα από πρωτοποριακές, υβριδικές παραστάσεις.</a:t>
            </a:r>
            <a:endParaRPr lang="en-US" altLang="en-US"/>
          </a:p>
        </p:txBody>
      </p:sp>
      <p:pic>
        <p:nvPicPr>
          <p:cNvPr id="4" name="Picture 3" descr="θεατρο"/>
          <p:cNvPicPr>
            <a:picLocks noChangeAspect="1"/>
          </p:cNvPicPr>
          <p:nvPr/>
        </p:nvPicPr>
        <p:blipFill>
          <a:blip r:embed="rId1"/>
          <a:stretch>
            <a:fillRect/>
          </a:stretch>
        </p:blipFill>
        <p:spPr>
          <a:xfrm>
            <a:off x="7406640" y="4418330"/>
            <a:ext cx="4186555" cy="2352040"/>
          </a:xfrm>
          <a:prstGeom prst="rect">
            <a:avLst/>
          </a:prstGeom>
        </p:spPr>
      </p:pic>
      <p:pic>
        <p:nvPicPr>
          <p:cNvPr id="5" name="Picture 4" descr="δδδ"/>
          <p:cNvPicPr>
            <a:picLocks noChangeAspect="1"/>
          </p:cNvPicPr>
          <p:nvPr/>
        </p:nvPicPr>
        <p:blipFill>
          <a:blip r:embed="rId2"/>
          <a:stretch>
            <a:fillRect/>
          </a:stretch>
        </p:blipFill>
        <p:spPr>
          <a:xfrm>
            <a:off x="2092325" y="4462145"/>
            <a:ext cx="2856865" cy="2308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CFE8"/>
        </a:solidFill>
        <a:effectLst/>
      </p:bgPr>
    </p:bg>
    <p:spTree>
      <p:nvGrpSpPr>
        <p:cNvPr id="1" name=""/>
        <p:cNvGrpSpPr/>
        <p:nvPr/>
      </p:nvGrpSpPr>
      <p:grpSpPr/>
      <p:sp>
        <p:nvSpPr>
          <p:cNvPr id="2" name="Title 1"/>
          <p:cNvSpPr>
            <a:spLocks noGrp="1"/>
          </p:cNvSpPr>
          <p:nvPr>
            <p:ph type="title"/>
          </p:nvPr>
        </p:nvSpPr>
        <p:spPr>
          <a:xfrm>
            <a:off x="838200" y="264160"/>
            <a:ext cx="10515600" cy="1325563"/>
          </a:xfrm>
        </p:spPr>
        <p:txBody>
          <a:bodyPr/>
          <a:p>
            <a:pPr algn="ctr"/>
            <a:r>
              <a:rPr lang="el-GR" altLang="en-US" b="1">
                <a:solidFill>
                  <a:srgbClr val="C00000"/>
                </a:solidFill>
                <a:effectLst>
                  <a:reflection blurRad="6350" stA="55000" endA="300" endPos="45500" dir="5400000" sy="-100000" algn="bl" rotWithShape="0"/>
                </a:effectLst>
                <a:uFillTx/>
              </a:rPr>
              <a:t>ΚΙΝΗΜΑΤΟΓΡΑΦΟΣ</a:t>
            </a:r>
            <a:endParaRPr lang="el-GR" altLang="en-US" b="1">
              <a:solidFill>
                <a:srgbClr val="C00000"/>
              </a:solidFill>
              <a:effectLst>
                <a:reflection blurRad="6350" stA="55000" endA="300" endPos="45500" dir="5400000" sy="-100000" algn="bl" rotWithShape="0"/>
              </a:effectLst>
              <a:uFillTx/>
            </a:endParaRPr>
          </a:p>
        </p:txBody>
      </p:sp>
      <p:sp>
        <p:nvSpPr>
          <p:cNvPr id="3" name="Content Placeholder 2"/>
          <p:cNvSpPr>
            <a:spLocks noGrp="1"/>
          </p:cNvSpPr>
          <p:nvPr>
            <p:ph idx="1"/>
          </p:nvPr>
        </p:nvSpPr>
        <p:spPr>
          <a:xfrm>
            <a:off x="2908300" y="1690370"/>
            <a:ext cx="9283700" cy="5429885"/>
          </a:xfrm>
        </p:spPr>
        <p:txBody>
          <a:bodyPr>
            <a:normAutofit lnSpcReduction="20000"/>
          </a:bodyPr>
          <a:p>
            <a:r>
              <a:rPr lang="en-US" altLang="en-US" sz="2890">
                <a:solidFill>
                  <a:schemeClr val="tx1"/>
                </a:solidFill>
                <a:uFillTx/>
              </a:rPr>
              <a:t>Η εξερεύνηση του διαστήματος λειτούργησε ως ο απόλυτος κινητήρας τεχνολογικής καινοτομίας για το σινεμά, ωθώντας τη βιομηχανία από τα χειροποίητα εφέ του Georges Méliès στην επανάσταση των ψηφιακών οπτικών εφέ (CGI) και των τεχνολογιών εμβύθισης. Το σύμπαν προσέφερε έναν ατελείωτο καμβά για την οπτικοποίηση επιστημονικών θεωριών, όπως οι μαύρες τρύπες στο Interstellar, ενώ ταινίες-σταθμοί όπως το 2001: Η Οδύσσεια του Διαστήματος</a:t>
            </a:r>
            <a:r>
              <a:rPr lang="el-GR" altLang="en-US" sz="2890">
                <a:solidFill>
                  <a:schemeClr val="tx1"/>
                </a:solidFill>
                <a:uFillTx/>
              </a:rPr>
              <a:t> και ο Πόλεμος των άστρων</a:t>
            </a:r>
            <a:r>
              <a:rPr lang="en-US" altLang="en-US" sz="2890">
                <a:solidFill>
                  <a:schemeClr val="tx1"/>
                </a:solidFill>
                <a:uFillTx/>
              </a:rPr>
              <a:t> επαναπροσδιόρισαν τη σχέση ανθρώπου και τεχνολογίας. Μέσα από τη συνεργασία με επιστημονικούς φορείς, ο κινηματογράφος δεν ψυχαγωγεί απλώς, αλλά λειτουργεί ως μέσο οπτικοποίησης της επιστήμης, διαμορφώνοντας τη συλλογική μας αντίληψη για το άγνωστο και το μέλλον της ανθρωπότητας.</a:t>
            </a:r>
            <a:endParaRPr lang="en-US" altLang="en-US" sz="2890">
              <a:solidFill>
                <a:schemeClr val="tx1"/>
              </a:solidFill>
              <a:uFillTx/>
            </a:endParaRPr>
          </a:p>
        </p:txBody>
      </p:sp>
      <p:pic>
        <p:nvPicPr>
          <p:cNvPr id="4" name="Picture 3" descr="AAAAQcd1SBNvxBx6enKZBCF9UiGkaRbRJStuYY1TnWEmcx7Ua8W-wOs0kDfXVu55K5e-O-bPLG6RrAaqirdZ-WCN4R6OReXunPumzRetuFGNSFDcwg2d0njieyUVLgBLCnmyXjumv0naedNS30aogQ"/>
          <p:cNvPicPr>
            <a:picLocks noChangeAspect="1"/>
          </p:cNvPicPr>
          <p:nvPr/>
        </p:nvPicPr>
        <p:blipFill>
          <a:blip r:embed="rId1"/>
          <a:stretch>
            <a:fillRect/>
          </a:stretch>
        </p:blipFill>
        <p:spPr>
          <a:xfrm>
            <a:off x="68580" y="1590040"/>
            <a:ext cx="2839720" cy="1638300"/>
          </a:xfrm>
          <a:prstGeom prst="rect">
            <a:avLst/>
          </a:prstGeom>
        </p:spPr>
      </p:pic>
      <p:pic>
        <p:nvPicPr>
          <p:cNvPr id="5" name="Picture 4" descr="images"/>
          <p:cNvPicPr>
            <a:picLocks noChangeAspect="1"/>
          </p:cNvPicPr>
          <p:nvPr/>
        </p:nvPicPr>
        <p:blipFill>
          <a:blip r:embed="rId2"/>
          <a:stretch>
            <a:fillRect/>
          </a:stretch>
        </p:blipFill>
        <p:spPr>
          <a:xfrm>
            <a:off x="358775" y="3429000"/>
            <a:ext cx="2118995" cy="2964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rippl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txBody>
          <a:bodyPr/>
          <a:p>
            <a:pPr algn="ctr"/>
            <a:r>
              <a:rPr lang="el-GR" altLang="en-US" b="1">
                <a:solidFill>
                  <a:srgbClr val="2A5294"/>
                </a:solidFill>
                <a:uFillTx/>
                <a:sym typeface="+mn-ea"/>
              </a:rPr>
              <a:t>ΣΥΜΠΕΡΑΣΜΑ</a:t>
            </a:r>
            <a:endParaRPr lang="el-GR" altLang="en-US" b="1">
              <a:solidFill>
                <a:srgbClr val="2A5294"/>
              </a:solidFill>
              <a:uFillTx/>
              <a:sym typeface="+mn-ea"/>
            </a:endParaRPr>
          </a:p>
        </p:txBody>
      </p:sp>
      <p:sp>
        <p:nvSpPr>
          <p:cNvPr id="3" name="Content Placeholder 2"/>
          <p:cNvSpPr>
            <a:spLocks noGrp="1"/>
          </p:cNvSpPr>
          <p:nvPr>
            <p:ph idx="1"/>
          </p:nvPr>
        </p:nvSpPr>
        <p:spPr/>
        <p:txBody>
          <a:bodyPr>
            <a:normAutofit/>
          </a:bodyPr>
          <a:p>
            <a:pPr marL="0" indent="0">
              <a:buNone/>
            </a:pPr>
            <a:r>
              <a:rPr lang="el-GR" altLang="en-US">
                <a:solidFill>
                  <a:srgbClr val="D8090F"/>
                </a:solidFill>
                <a:uFillTx/>
              </a:rPr>
              <a:t>Συνοψίζοντας, το σύμπαν είναι μια από τις κύριες πηγές έμπνευσης του ανθρώπου εδώ και δισεκατομμύρια χρόνια και έχει επηρεάσει σημαντικά την τέχνη και τον τρόπο που σκεφτόμαστε. Χάρις σ’αυτό υπάρχουν σήμερα μεγάλα και διάσημα έργα τέχνης καθώς και κάποιες από τις πιο δημοφιλείς ταινίες και σειρές σε όλο τον κόσμο. Τέλος,</a:t>
            </a:r>
            <a:r>
              <a:rPr lang="en-US" altLang="en-US">
                <a:solidFill>
                  <a:srgbClr val="D8090F"/>
                </a:solidFill>
                <a:uFillTx/>
              </a:rPr>
              <a:t>Η τέχνη εξελίσσει τις γνώσεις μας για το διάστημα μετατρέποντας αφηρημένα επιστημονικά δεδομένα σε κατανοητές εικόνες, οπτικοποιώντας το </a:t>
            </a:r>
            <a:r>
              <a:rPr lang="en-US" altLang="en-US">
                <a:solidFill>
                  <a:srgbClr val="D8090F"/>
                </a:solidFill>
                <a:uFillTx/>
              </a:rPr>
              <a:t>«</a:t>
            </a:r>
            <a:r>
              <a:rPr lang="en-US" altLang="en-US">
                <a:solidFill>
                  <a:srgbClr val="D8090F"/>
                </a:solidFill>
                <a:uFillTx/>
              </a:rPr>
              <a:t>αόρατο</a:t>
            </a:r>
            <a:r>
              <a:rPr lang="en-US" altLang="en-US">
                <a:solidFill>
                  <a:srgbClr val="D8090F"/>
                </a:solidFill>
                <a:uFillTx/>
              </a:rPr>
              <a:t>»</a:t>
            </a:r>
            <a:r>
              <a:rPr lang="en-US" altLang="en-US">
                <a:solidFill>
                  <a:srgbClr val="D8090F"/>
                </a:solidFill>
                <a:uFillTx/>
              </a:rPr>
              <a:t> σύμπαν και εμπνέοντας την ανθρωπότητα να εξερευνήσει το άγνωστο μέσω της δημιουργικής φαντασίας. </a:t>
            </a:r>
            <a:endParaRPr lang="en-US" altLang="en-US">
              <a:solidFill>
                <a:srgbClr val="D8090F"/>
              </a:solidFill>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DAF9"/>
        </a:solidFill>
        <a:effectLst/>
      </p:bgPr>
    </p:bg>
    <p:spTree>
      <p:nvGrpSpPr>
        <p:cNvPr id="1" name=""/>
        <p:cNvGrpSpPr/>
        <p:nvPr/>
      </p:nvGrpSpPr>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p>
            <a:pPr algn="ctr"/>
            <a:r>
              <a:rPr lang="el-GR" b="1">
                <a:solidFill>
                  <a:schemeClr val="accent4"/>
                </a:solidFill>
                <a:effectLst/>
              </a:rPr>
              <a:t>ΠΗΓΕΣ</a:t>
            </a:r>
            <a:endParaRPr lang="el-GR" b="1">
              <a:solidFill>
                <a:schemeClr val="accent4"/>
              </a:solidFill>
              <a:effectLst/>
            </a:endParaRPr>
          </a:p>
        </p:txBody>
      </p:sp>
      <p:sp>
        <p:nvSpPr>
          <p:cNvPr id="3" name="Content Placeholder 2"/>
          <p:cNvSpPr>
            <a:spLocks noGrp="1"/>
          </p:cNvSpPr>
          <p:nvPr>
            <p:ph idx="1"/>
          </p:nvPr>
        </p:nvSpPr>
        <p:spPr>
          <a:xfrm>
            <a:off x="707390" y="1825625"/>
            <a:ext cx="10515600" cy="4351338"/>
          </a:xfrm>
        </p:spPr>
        <p:txBody>
          <a:bodyPr/>
          <a:p>
            <a:pPr>
              <a:buFont typeface="Wingdings" panose="05000000000000000000" charset="0"/>
              <a:buChar char="v"/>
            </a:pPr>
            <a:r>
              <a:rPr lang="en-US" altLang="en-US"/>
              <a:t>Space.com - Pop Culture</a:t>
            </a:r>
            <a:endParaRPr lang="en-US" altLang="en-US"/>
          </a:p>
          <a:p>
            <a:pPr>
              <a:buFont typeface="Wingdings" panose="05000000000000000000" charset="0"/>
              <a:buChar char="v"/>
            </a:pPr>
            <a:r>
              <a:rPr lang="en-US" altLang="en-US"/>
              <a:t>wiki art.gr</a:t>
            </a:r>
            <a:endParaRPr lang="en-US" altLang="en-US"/>
          </a:p>
          <a:p>
            <a:pPr>
              <a:buFont typeface="Wingdings" panose="05000000000000000000" charset="0"/>
              <a:buChar char="v"/>
            </a:pPr>
            <a:r>
              <a:rPr lang="en-US" altLang="en-US"/>
              <a:t>BFI (British Film Institute)</a:t>
            </a:r>
            <a:endParaRPr lang="en-US" altLang="en-US"/>
          </a:p>
          <a:p>
            <a:pPr>
              <a:buFont typeface="Wingdings" panose="05000000000000000000" charset="0"/>
              <a:buChar char="v"/>
            </a:pPr>
            <a:r>
              <a:rPr lang="en-US" altLang="en-US"/>
              <a:t>NASA - Space School Musical</a:t>
            </a:r>
            <a:endParaRPr lang="en-US" altLang="en-US"/>
          </a:p>
          <a:p>
            <a:pPr>
              <a:buFont typeface="Wingdings" panose="05000000000000000000" charset="0"/>
              <a:buChar char="v"/>
            </a:pPr>
            <a:r>
              <a:rPr lang="en-US" altLang="en-US"/>
              <a:t>Fashion History Timeline - Space Age</a:t>
            </a:r>
            <a:endParaRPr lang="en-US" altLang="en-US"/>
          </a:p>
          <a:p>
            <a:pPr>
              <a:buFont typeface="Wingdings" panose="05000000000000000000" charset="0"/>
              <a:buChar char="v"/>
            </a:pPr>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4931</Words>
  <Application>WPS Presentation</Application>
  <PresentationFormat>Widescreen</PresentationFormat>
  <Paragraphs>41</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SimSun</vt:lpstr>
      <vt:lpstr>Wingdings</vt:lpstr>
      <vt:lpstr>Wingdings</vt:lpstr>
      <vt:lpstr>Calibri Light</vt:lpstr>
      <vt:lpstr>Calibri</vt:lpstr>
      <vt:lpstr>Microsoft YaHei</vt:lpstr>
      <vt:lpstr>Arial Unicode MS</vt:lpstr>
      <vt:lpstr>Office Theme</vt:lpstr>
      <vt:lpstr>ΤΟ ΣΥΜΠΑΝ ΜΕΣΑ ΑΠΟ ΤΗΝ ΤΕΧΝΗ</vt:lpstr>
      <vt:lpstr>ΕΙΚΑΣΤΙΚΕΣ ΤΕΧΝΕΣ</vt:lpstr>
      <vt:lpstr>ΜΟΥΣΙΚΗ</vt:lpstr>
      <vt:lpstr>ΛΟΓΟΤΕΧΝΙΑ</vt:lpstr>
      <vt:lpstr>ΜΟΔΑ</vt:lpstr>
      <vt:lpstr>ΘΕΑΤΡΟ</vt:lpstr>
      <vt:lpstr>ΚΙΝΗΜΑΤΟΓΡΑΦΟΣ</vt:lpstr>
      <vt:lpstr>ΣΥΜΠΕΡΑΣΜΑ</vt:lpstr>
      <vt:lpstr>ΠΗΓΕΣ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Sofi-Makis</cp:lastModifiedBy>
  <cp:revision>13</cp:revision>
  <dcterms:created xsi:type="dcterms:W3CDTF">2025-07-23T00:59:00Z</dcterms:created>
  <dcterms:modified xsi:type="dcterms:W3CDTF">2026-02-25T20:15:03Z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00D2B898E2E84B7C9B0E9FB7A43B9F11_13</vt:lpwstr>
  </property>
  <property fmtid="{D5CDD505-2E9C-101B-9397-08002B2CF9AE}" pid="3" name="KSOProductBuildVer">
    <vt:lpwstr>1033-12.2.0.23196</vt:lpwstr>
  </property>
</Properties>
</file>