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0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14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4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13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241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64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198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140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294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270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920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63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54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465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50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27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47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52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22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55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90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68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29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035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739B-900D-4140-9001-CA5BAF0B164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18C23-E84F-49B3-9CFF-34270F2CD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42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DAE5D43-622A-428D-B8F4-2A7977B9D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124"/>
            <a:ext cx="12192000" cy="70011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5C4457-C1DB-41D3-844F-BE1477455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277" y="652007"/>
            <a:ext cx="10241280" cy="1826498"/>
          </a:xfrm>
        </p:spPr>
        <p:txBody>
          <a:bodyPr>
            <a:normAutofit fontScale="90000"/>
          </a:bodyPr>
          <a:lstStyle/>
          <a:p>
            <a:r>
              <a:rPr lang="el-GR" sz="8800" b="1" i="1" dirty="0">
                <a:solidFill>
                  <a:srgbClr val="FFFF00"/>
                </a:solidFill>
                <a:latin typeface="Sitka Text" pitchFamily="2" charset="0"/>
                <a:ea typeface="Verdana" panose="020B0604030504040204" pitchFamily="34" charset="0"/>
                <a:cs typeface="Microsoft Sans Serif" panose="020B0604020202020204" pitchFamily="34" charset="0"/>
              </a:rPr>
              <a:t>Το Ηλιακό μας Σύστημα</a:t>
            </a:r>
            <a:endParaRPr lang="de-DE" sz="8800" b="1" i="1" dirty="0">
              <a:solidFill>
                <a:srgbClr val="FFFF00"/>
              </a:solidFill>
              <a:latin typeface="Sitka Text" pitchFamily="2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997B81-2BD5-4B7E-903A-A8AC3C385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4880"/>
            <a:ext cx="9144000" cy="1527586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r>
              <a:rPr lang="el-GR" sz="3200" b="1" i="1" dirty="0">
                <a:solidFill>
                  <a:srgbClr val="FFFF00"/>
                </a:solidFill>
                <a:latin typeface="Sitka Text" pitchFamily="2" charset="0"/>
              </a:rPr>
              <a:t>Τ</a:t>
            </a:r>
            <a:r>
              <a:rPr lang="el-GR" sz="3200" b="1" i="1" dirty="0">
                <a:solidFill>
                  <a:srgbClr val="FFFF00"/>
                </a:solidFill>
                <a:latin typeface="Sitka Text" pitchFamily="2" charset="0"/>
                <a:ea typeface="Verdana" panose="020B0604030504040204" pitchFamily="34" charset="0"/>
                <a:cs typeface="Microsoft Sans Serif" panose="020B0604020202020204" pitchFamily="34" charset="0"/>
              </a:rPr>
              <a:t>ό</a:t>
            </a:r>
            <a:r>
              <a:rPr lang="el-GR" sz="3200" b="1" i="1" dirty="0">
                <a:solidFill>
                  <a:srgbClr val="FFFF00"/>
                </a:solidFill>
                <a:latin typeface="Sitka Text" pitchFamily="2" charset="0"/>
              </a:rPr>
              <a:t>νια Κρίλισια / Μαρι</a:t>
            </a:r>
            <a:r>
              <a:rPr lang="el-GR" sz="3200" b="1" i="1" u="sng" dirty="0">
                <a:solidFill>
                  <a:srgbClr val="FFFF00"/>
                </a:solidFill>
                <a:latin typeface="Sitka Text" pitchFamily="2" charset="0"/>
              </a:rPr>
              <a:t>ά</a:t>
            </a:r>
            <a:r>
              <a:rPr lang="el-GR" sz="3200" b="1" i="1" dirty="0">
                <a:solidFill>
                  <a:srgbClr val="FFFF00"/>
                </a:solidFill>
                <a:latin typeface="Sitka Text" pitchFamily="2" charset="0"/>
              </a:rPr>
              <a:t>ννα Κασβίκη Γ2</a:t>
            </a:r>
            <a:endParaRPr lang="de-DE" sz="3200" b="1" i="1" dirty="0">
              <a:solidFill>
                <a:srgbClr val="FFFF00"/>
              </a:solidFill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47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8FB9D-4807-4902-A85C-8ACD7F35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</a:t>
            </a:r>
            <a:endParaRPr lang="de-DE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9DC3FE1-9286-48B6-B411-DE05FD31DA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00693"/>
            <a:ext cx="947838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NASA</a:t>
            </a:r>
            <a:r>
              <a:rPr kumimoji="0" lang="el-GR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/>
              <a:t>https://www.nasa.gov</a:t>
            </a:r>
            <a:endParaRPr kumimoji="0" lang="el-GR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European Space Agency</a:t>
            </a:r>
            <a:r>
              <a:rPr kumimoji="0" lang="el-GR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/>
              <a:t>https://www.esa.int</a:t>
            </a:r>
            <a:endParaRPr kumimoji="0" lang="el-GR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Εθνικό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Αστεροσκο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πείο Αθηνών </a:t>
            </a:r>
            <a:r>
              <a:rPr lang="de-DE" dirty="0"/>
              <a:t>https://www.noa.gr</a:t>
            </a: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Σχολικό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βιβ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λίο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Φυσικής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Γ’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Γυμν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ασίου </a:t>
            </a:r>
            <a:r>
              <a:rPr lang="de-DE" dirty="0"/>
              <a:t>https://www.ebooks.edu.gr/ebooks/handle/8547/334</a:t>
            </a:r>
            <a:endParaRPr kumimoji="0" lang="el-GR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Wikipedia https://www.wikipedia.org/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670D7B-DA5E-4E9C-82A8-40944D23C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380" y="71283"/>
            <a:ext cx="6400870" cy="26080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07582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9D80120-5F16-4B9A-85BC-FC05D210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2F4AA3-4FDD-4E5D-9589-845CB106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454"/>
          </a:xfrm>
        </p:spPr>
        <p:txBody>
          <a:bodyPr/>
          <a:lstStyle/>
          <a:p>
            <a:r>
              <a:rPr lang="el-GR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itka Text" pitchFamily="2" charset="0"/>
              </a:rPr>
              <a:t>Το Ηλιακό μας Σύστημα</a:t>
            </a:r>
            <a:endParaRPr lang="de-DE" i="1" dirty="0">
              <a:solidFill>
                <a:schemeClr val="accent1">
                  <a:lumMod val="20000"/>
                  <a:lumOff val="80000"/>
                </a:schemeClr>
              </a:solidFill>
              <a:latin typeface="Sitka Text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10C6F8-594A-4D00-943C-3766626C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589" y="1251284"/>
            <a:ext cx="6497051" cy="34330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....είναι το σύνολο των ουρανίων σωμάτων που κινούνται γύρω από τον Ήλιο. Δημιουργήθηκε πριν από περίπου 4,6 δισεκατομμύρια χρόνια από ένα νέφος αερίων και σκόνης. </a:t>
            </a:r>
            <a:endParaRPr lang="de-D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Η βαρύτητα προκάλεσε τη συρρίκνωση του νέφους και σχηματίστηκε στο κέντρο ο Ήλιος, ενώ γύρω του άρχισε να περιστρέφεται υλικό που δημιούργησε τους πλανήτες, τους δορυφόρους και τα υπόλοιπα σώματα. </a:t>
            </a:r>
            <a:endParaRPr lang="de-D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Το Ηλιακό Σύστημα περιλαμβάνει οκτώ πλανήτες, νάνους πλανήτες, φυσικούς δορυφόρους, αστεροειδείς, κομήτες και μετεωροειδή, τα οποία συγκρατούνται όλοι σε τροχιά γύρω από τον Ήλιο.</a:t>
            </a:r>
            <a:endParaRPr lang="de-D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28467"/>
      </p:ext>
    </p:extLst>
  </p:cSld>
  <p:clrMapOvr>
    <a:masterClrMapping/>
  </p:clrMapOvr>
  <p:transition spd="slow">
    <p:push dir="u"/>
    <p:sndAc>
      <p:stSnd>
        <p:snd r:embed="rId2" name="wind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08F0233-1A3E-4DC7-AB0D-2FE6BD806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210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4E10099-17C3-41C1-AC35-44AABE01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20726" cy="1325563"/>
          </a:xfrm>
        </p:spPr>
        <p:txBody>
          <a:bodyPr/>
          <a:lstStyle/>
          <a:p>
            <a:pPr algn="ctr"/>
            <a:r>
              <a:rPr lang="el-GR" b="1" dirty="0">
                <a:latin typeface="Sitka Text" pitchFamily="2" charset="0"/>
              </a:rPr>
              <a:t>Ο Ήλιος</a:t>
            </a:r>
            <a:endParaRPr lang="de-DE" b="1" dirty="0">
              <a:latin typeface="Sitka Text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04D9A8-340A-4B14-9FCE-8817BB471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852" y="1515979"/>
            <a:ext cx="9568558" cy="5131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>
                <a:latin typeface="Sitka Text" pitchFamily="2" charset="0"/>
              </a:rPr>
              <a:t>Ο Ήλιος είναι το κεντρικό αστέρι του Ηλιακού Συστήματος και η κύρια πηγή ενέργειας. Η μάζα του αποτελεί περίπου το 99,8% της συνολικής μάζας του συστήματος και παράγει ενέργεια μέσω πυρηνικής σύντηξης στον πυρήνα του. Η ενέργεια αυτή μεταφέρεται προς την επιφάνεια και φτάνει στη Γη με τη μορφή φωτός και θερμότητας, καθιστώντας δυνατή τη ζωή. Ο Ήλιος παρουσιάζει φαινόμενα όπως ηλιακές κηλίδες, εκλάμψεις και ηλιακό άνεμο, τα οποία μπορούν να επηρεάσουν δορυφόρους και επικοινωνίες. Η θερμοκρασία του πυρήνα φτάνει τους 15 εκατομμύρια βαθμούς Κελσίου και η επιφάνειά του τους 5.500 βαθμούς.</a:t>
            </a:r>
            <a:endParaRPr lang="de-DE" b="1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4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  <p:sndAc>
          <p:stSnd>
            <p:snd r:embed="rId2" name="explode.wav"/>
          </p:stSnd>
        </p:sndAc>
      </p:transition>
    </mc:Choice>
    <mc:Fallback xmlns="">
      <p:transition spd="slow">
        <p:wip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D3FB77F-1615-478A-876C-DA949F1E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F77CDB-E082-4D28-80FB-6D27B193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066" y="206734"/>
            <a:ext cx="9731734" cy="946205"/>
          </a:xfrm>
        </p:spPr>
        <p:txBody>
          <a:bodyPr/>
          <a:lstStyle/>
          <a:p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itka Text" pitchFamily="2" charset="0"/>
              </a:rPr>
              <a:t>Οι Εσωτερικοί Πλανήτες</a:t>
            </a:r>
            <a:endParaRPr lang="de-DE" b="1" dirty="0">
              <a:solidFill>
                <a:schemeClr val="accent1">
                  <a:lumMod val="40000"/>
                  <a:lumOff val="60000"/>
                </a:schemeClr>
              </a:solidFill>
              <a:latin typeface="Sitka Text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1BD48-57FE-45F1-B1E5-B34477A56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066" y="1152939"/>
            <a:ext cx="10515600" cy="24012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itka Text" pitchFamily="2" charset="0"/>
              </a:rPr>
              <a:t>Οι τέσσερις εσωτερικοί πλανήτες είναι βραχώδεις και βρίσκονται κοντά στον Ήλιο. </a:t>
            </a:r>
            <a:endParaRPr lang="de-DE" b="1" dirty="0">
              <a:solidFill>
                <a:schemeClr val="accent1">
                  <a:lumMod val="40000"/>
                  <a:lumOff val="60000"/>
                </a:schemeClr>
              </a:solidFill>
              <a:latin typeface="Sitka Text" pitchFamily="2" charset="0"/>
            </a:endParaRPr>
          </a:p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itka Text" pitchFamily="2" charset="0"/>
              </a:rPr>
              <a:t>Ο Ερμής είναι ο πιο κοντινός πλανήτης, μικρός και με μεγάλες διαφορές θερμοκρασίας. </a:t>
            </a:r>
            <a:endParaRPr lang="de-DE" b="1" dirty="0">
              <a:solidFill>
                <a:schemeClr val="accent1">
                  <a:lumMod val="40000"/>
                  <a:lumOff val="60000"/>
                </a:schemeClr>
              </a:solidFill>
              <a:latin typeface="Sitka Text" pitchFamily="2" charset="0"/>
            </a:endParaRPr>
          </a:p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itka Text" pitchFamily="2" charset="0"/>
              </a:rPr>
              <a:t>Η Αφροδίτη διαθέτει πυκνή ατμόσφαιρα διοξειδίου του άνθρακα και έντονο φαινόμενο θερμοκηπίου. </a:t>
            </a:r>
            <a:endParaRPr lang="de-DE" b="1" dirty="0">
              <a:solidFill>
                <a:schemeClr val="accent1">
                  <a:lumMod val="40000"/>
                  <a:lumOff val="60000"/>
                </a:schemeClr>
              </a:solidFill>
              <a:latin typeface="Sitka Text" pitchFamily="2" charset="0"/>
            </a:endParaRPr>
          </a:p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itka Text" pitchFamily="2" charset="0"/>
              </a:rPr>
              <a:t>Η Γη είναι ο μοναδικός γνωστός πλανήτης με ζωή</a:t>
            </a:r>
            <a:r>
              <a:rPr lang="de-DE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itka Text" pitchFamily="2" charset="0"/>
              </a:rPr>
              <a:t> </a:t>
            </a:r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itka Text" pitchFamily="2" charset="0"/>
              </a:rPr>
              <a:t>ενώ ο Άρης, ο «κόκκινος πλανήτης», φαίνεται ότι είχε νερό στο παρελθόν. Οι εσωτερικοί πλανήτες έχουν στερεή επιφάνεια και λίγους ή καθόλου φυσικούς δορυφόρους.</a:t>
            </a:r>
            <a:endParaRPr lang="de-DE" b="1" dirty="0">
              <a:solidFill>
                <a:schemeClr val="accent1">
                  <a:lumMod val="40000"/>
                  <a:lumOff val="60000"/>
                </a:schemeClr>
              </a:solidFill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Bar dir="vert"/>
        <p:sndAc>
          <p:stSnd>
            <p:snd r:embed="rId2" name="explode.wav"/>
          </p:stSnd>
        </p:sndAc>
      </p:transition>
    </mc:Choice>
    <mc:Fallback xmlns="">
      <p:transition spd="slow">
        <p:randomBar dir="vert"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C585F-0F53-4542-81C2-A8C6BEC4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9881"/>
          </a:xfrm>
        </p:spPr>
        <p:txBody>
          <a:bodyPr/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Sitka Text" pitchFamily="2" charset="0"/>
              </a:rPr>
              <a:t>Οι Εξωτερικοί Πλανήτες</a:t>
            </a:r>
            <a:endParaRPr lang="de-DE" b="1" dirty="0">
              <a:solidFill>
                <a:schemeClr val="accent3">
                  <a:lumMod val="50000"/>
                </a:schemeClr>
              </a:solidFill>
              <a:latin typeface="Sitka Text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D63848-5D6F-4395-927E-0690A4E15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06" y="1465006"/>
            <a:ext cx="6125497" cy="51029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accent3">
                    <a:lumMod val="50000"/>
                  </a:schemeClr>
                </a:solidFill>
                <a:latin typeface="Sitka Text" pitchFamily="2" charset="0"/>
              </a:rPr>
              <a:t>Οι εξωτερικοί πλανήτες είναι τεράστιοι και αποτελούνται κυρίως από αέρια ή πάγο. Ο Δίας είναι ο μεγαλύτερος πλανήτης και διαθέτει τη Μεγάλη Ερυθρά Κηλίδα, μια τεράστια καταιγίδα. Ο Κρόνος ξεχωρίζει για τους εντυπωσιακούς δακτυλίους του. Ο Ουρανός έχει μεγάλη κλίση άξονα και μοιάζει να περιστρέφεται στο πλάι, ενώ ο Ποσειδώνας παρουσιάζει τους ισχυρότερους ανέμους στο Ηλιακό Σύστημα. Οι εξωτερικοί πλανήτες έχουν πολλούς δορυφόρους και μεγάλα συστήματα δακτυλίων.</a:t>
            </a:r>
            <a:endParaRPr lang="de-DE" dirty="0">
              <a:solidFill>
                <a:schemeClr val="accent3">
                  <a:lumMod val="50000"/>
                </a:schemeClr>
              </a:solidFill>
              <a:latin typeface="Sitka Text" pitchFamily="2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6FF2E5B-ACD1-487D-9998-6963F83BA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632" y="1690688"/>
            <a:ext cx="6489549" cy="3547059"/>
          </a:xfrm>
          <a:prstGeom prst="rect">
            <a:avLst/>
          </a:prstGeom>
          <a:effectLst>
            <a:glow rad="139700">
              <a:schemeClr val="tx1"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  <a:sp3d>
            <a:bevelT w="12700"/>
          </a:sp3d>
        </p:spPr>
      </p:pic>
    </p:spTree>
    <p:extLst>
      <p:ext uri="{BB962C8B-B14F-4D97-AF65-F5344CB8AC3E}">
        <p14:creationId xmlns:p14="http://schemas.microsoft.com/office/powerpoint/2010/main" val="2401897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A508B-FB27-4B9D-A5BE-0AB5583E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042"/>
            <a:ext cx="11353800" cy="950328"/>
          </a:xfrm>
        </p:spPr>
        <p:txBody>
          <a:bodyPr/>
          <a:lstStyle/>
          <a:p>
            <a:r>
              <a:rPr lang="el-GR" b="1" u="sng" dirty="0">
                <a:latin typeface="Sitka Text" pitchFamily="2" charset="0"/>
              </a:rPr>
              <a:t>Νάνοι Πλανήτες</a:t>
            </a:r>
            <a:endParaRPr lang="de-DE" b="1" u="sng" dirty="0">
              <a:latin typeface="Sitka Text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5531DB-8E38-4BCC-BDDC-DE4928AB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7748"/>
            <a:ext cx="7122695" cy="5229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dirty="0">
                <a:latin typeface="Sitka Text" pitchFamily="2" charset="0"/>
              </a:rPr>
              <a:t>Εκτός από τους κύριους πλανήτες υπάρχουν και οι νάνοι πλανήτες. </a:t>
            </a:r>
            <a:endParaRPr lang="de-DE" b="1" dirty="0">
              <a:latin typeface="Sitka Text" pitchFamily="2" charset="0"/>
            </a:endParaRPr>
          </a:p>
          <a:p>
            <a:pPr marL="0" indent="0">
              <a:buNone/>
            </a:pPr>
            <a:r>
              <a:rPr lang="el-GR" b="1" dirty="0">
                <a:latin typeface="Sitka Text" pitchFamily="2" charset="0"/>
              </a:rPr>
              <a:t>Ο Πλούτωνας είναι ο πιο γνωστός, ενώ πριν το 2006 θεωρούνταν κανονικός πλανήτης. </a:t>
            </a:r>
            <a:endParaRPr lang="de-DE" b="1" dirty="0">
              <a:latin typeface="Sitka Text" pitchFamily="2" charset="0"/>
            </a:endParaRPr>
          </a:p>
          <a:p>
            <a:pPr marL="0" indent="0">
              <a:buNone/>
            </a:pPr>
            <a:r>
              <a:rPr lang="el-GR" b="1" dirty="0">
                <a:latin typeface="Sitka Text" pitchFamily="2" charset="0"/>
              </a:rPr>
              <a:t>Οι νάνοι πλανήτες έχουν σφαιρικό σχήμα αλλά δεν έχουν «καθαρίσει» την τροχιά τους από άλλα σώματα. </a:t>
            </a:r>
            <a:endParaRPr lang="de-DE" b="1" dirty="0">
              <a:latin typeface="Sitka Text" pitchFamily="2" charset="0"/>
            </a:endParaRPr>
          </a:p>
          <a:p>
            <a:pPr marL="0" indent="0">
              <a:buNone/>
            </a:pPr>
            <a:r>
              <a:rPr lang="el-GR" b="1" dirty="0">
                <a:latin typeface="Sitka Text" pitchFamily="2" charset="0"/>
              </a:rPr>
              <a:t>Η μελέτη τους βοηθά στην κατανόηση της δημιουργίας και εξέλιξης του Ηλιακού Συστήματος.</a:t>
            </a:r>
            <a:endParaRPr lang="de-DE" b="1" dirty="0">
              <a:latin typeface="Sitka Text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83F57C-48CC-4A17-A0CD-CE471F2C1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811" y="1756611"/>
            <a:ext cx="4327358" cy="334477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1481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4104D1B-8E10-4349-9268-B7F58D94E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C641B8-72B1-4028-84FC-A7984CB2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58" y="365126"/>
            <a:ext cx="10912641" cy="1215022"/>
          </a:xfrm>
        </p:spPr>
        <p:txBody>
          <a:bodyPr/>
          <a:lstStyle/>
          <a:p>
            <a:r>
              <a:rPr lang="el-GR" b="1" u="sng" dirty="0">
                <a:latin typeface="Sitka Text" pitchFamily="2" charset="0"/>
              </a:rPr>
              <a:t>Φυσικοί Δορυφόροι</a:t>
            </a:r>
            <a:endParaRPr lang="de-DE" b="1" u="sng" dirty="0">
              <a:latin typeface="Sitka Text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DD325C-C5F3-493E-9653-C7655F0F9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9" y="1825624"/>
            <a:ext cx="11149262" cy="4591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200" b="1" dirty="0">
                <a:latin typeface="Sitka Text" pitchFamily="2" charset="0"/>
              </a:rPr>
              <a:t>Πολλοί πλανήτες διαθέτουν φυσικούς δορυφόρους.</a:t>
            </a:r>
            <a:endParaRPr lang="de-DE" sz="3200" b="1" dirty="0">
              <a:latin typeface="Sitka Text" pitchFamily="2" charset="0"/>
            </a:endParaRPr>
          </a:p>
          <a:p>
            <a:pPr marL="0" indent="0">
              <a:buNone/>
            </a:pPr>
            <a:endParaRPr lang="de-DE" sz="3200" b="1" dirty="0">
              <a:latin typeface="Sitka Text" pitchFamily="2" charset="0"/>
            </a:endParaRPr>
          </a:p>
          <a:p>
            <a:pPr marL="0" indent="0">
              <a:buNone/>
            </a:pPr>
            <a:r>
              <a:rPr lang="el-GR" sz="3200" b="1" dirty="0">
                <a:latin typeface="Sitka Text" pitchFamily="2" charset="0"/>
              </a:rPr>
              <a:t>Η Σελήνη είναι ο δορυφόρος της Γης και επηρεάζει τις παλίρροιες και τις εκλείψεις. </a:t>
            </a:r>
            <a:endParaRPr lang="de-DE" sz="3200" b="1" dirty="0">
              <a:latin typeface="Sitka Text" pitchFamily="2" charset="0"/>
            </a:endParaRPr>
          </a:p>
          <a:p>
            <a:pPr marL="0" indent="0">
              <a:buNone/>
            </a:pPr>
            <a:r>
              <a:rPr lang="el-GR" sz="3200" b="1" dirty="0">
                <a:latin typeface="Sitka Text" pitchFamily="2" charset="0"/>
              </a:rPr>
              <a:t>Οι μεγάλοι πλανήτες, όπως ο Δίας και ο Κρόνος, έχουν δεκάδες δορυφόρους. </a:t>
            </a:r>
            <a:endParaRPr lang="de-DE" sz="3200" b="1" dirty="0">
              <a:latin typeface="Sitka Text" pitchFamily="2" charset="0"/>
            </a:endParaRPr>
          </a:p>
          <a:p>
            <a:pPr marL="0" indent="0">
              <a:buNone/>
            </a:pPr>
            <a:r>
              <a:rPr lang="el-GR" sz="3200" b="1" dirty="0">
                <a:latin typeface="Sitka Text" pitchFamily="2" charset="0"/>
              </a:rPr>
              <a:t>Οι δορυφόροι αυτοί μπορούν να προσφέρουν πολύτιμες πληροφορίες για τις συνθήκες και την ιστορία των πλανητών γύρω από τους οποίους περιστρέφονται.</a:t>
            </a:r>
            <a:endParaRPr lang="de-DE" sz="3200" b="1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E1F22-B508-4884-8131-F9D21C4F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19" y="365125"/>
            <a:ext cx="10932381" cy="915035"/>
          </a:xfrm>
        </p:spPr>
        <p:txBody>
          <a:bodyPr>
            <a:normAutofit/>
          </a:bodyPr>
          <a:lstStyle/>
          <a:p>
            <a:r>
              <a:rPr lang="el-GR" b="1" u="sng" dirty="0">
                <a:latin typeface="Sitka Text" pitchFamily="2" charset="0"/>
              </a:rPr>
              <a:t>Αστεροειδείς, Κομήτες και Μετεωρίτες</a:t>
            </a:r>
            <a:endParaRPr lang="de-DE" b="1" u="sng" dirty="0">
              <a:latin typeface="Sitka Text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68E46A-0F89-4D58-B264-0A4E02D4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7" y="1407381"/>
            <a:ext cx="11370365" cy="26716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>
                <a:latin typeface="Sitka Text" pitchFamily="2" charset="0"/>
              </a:rPr>
              <a:t>Ανάμεσα στον Άρης και τον Δίας υπάρχει η Ζώνη των Αστεροειδών, με εκατομμύρια βραχώδη σώματα. </a:t>
            </a:r>
            <a:endParaRPr lang="de-DE" dirty="0">
              <a:latin typeface="Sitka Text" pitchFamily="2" charset="0"/>
            </a:endParaRPr>
          </a:p>
          <a:p>
            <a:pPr marL="0" indent="0">
              <a:buNone/>
            </a:pPr>
            <a:r>
              <a:rPr lang="el-GR" dirty="0">
                <a:latin typeface="Sitka Text" pitchFamily="2" charset="0"/>
              </a:rPr>
              <a:t>Πέρα από τον Ποσειδώνα εκτείνεται η Ζώνη Κάιπερ, όπου βρίσκονται παγωμένα σώματα και κομήτες. </a:t>
            </a:r>
            <a:endParaRPr lang="de-DE" dirty="0">
              <a:latin typeface="Sitka Text" pitchFamily="2" charset="0"/>
            </a:endParaRPr>
          </a:p>
          <a:p>
            <a:pPr marL="0" indent="0">
              <a:buNone/>
            </a:pPr>
            <a:r>
              <a:rPr lang="el-GR" dirty="0">
                <a:latin typeface="Sitka Text" pitchFamily="2" charset="0"/>
              </a:rPr>
              <a:t>Οι κομήτες, όταν πλησιάζουν τον Ήλιο, σχηματίζουν φωτεινή ουρά λόγω της εξάχνωσης του πάγου τους. </a:t>
            </a:r>
            <a:endParaRPr lang="de-DE" dirty="0">
              <a:latin typeface="Sitka Text" pitchFamily="2" charset="0"/>
            </a:endParaRPr>
          </a:p>
          <a:p>
            <a:pPr marL="0" indent="0">
              <a:buNone/>
            </a:pPr>
            <a:r>
              <a:rPr lang="el-GR" dirty="0">
                <a:latin typeface="Sitka Text" pitchFamily="2" charset="0"/>
              </a:rPr>
              <a:t>Οι μετεωρίτες είναι κομμάτια που πέφτουν στη Γη και μελετώνται για την προέλευση του Ηλιακού Συστήματος.</a:t>
            </a:r>
            <a:endParaRPr lang="de-DE" dirty="0">
              <a:latin typeface="Sitka Text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6CBE13-88C0-464E-B4EE-EF07556BF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109" y="4147102"/>
            <a:ext cx="4191000" cy="241272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"/>
          </a:effectLst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4484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6C0C3-DC80-40A5-B035-58B97B11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87" y="365126"/>
            <a:ext cx="11405419" cy="1119546"/>
          </a:xfrm>
        </p:spPr>
        <p:txBody>
          <a:bodyPr/>
          <a:lstStyle/>
          <a:p>
            <a:r>
              <a:rPr lang="el-GR" b="1" u="sng" dirty="0">
                <a:solidFill>
                  <a:srgbClr val="002060"/>
                </a:solidFill>
                <a:latin typeface="Sitka Text" pitchFamily="2" charset="0"/>
              </a:rPr>
              <a:t>Διαστημικές Αποστολές και Εξερεύνηση</a:t>
            </a:r>
            <a:endParaRPr lang="de-DE" b="1" u="sng" dirty="0">
              <a:solidFill>
                <a:srgbClr val="002060"/>
              </a:solidFill>
              <a:latin typeface="Sitka Text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55F4C7-19FF-4D0E-8FA6-C5954D4B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1825625"/>
            <a:ext cx="114054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>
                <a:solidFill>
                  <a:srgbClr val="002060"/>
                </a:solidFill>
                <a:latin typeface="Sitka Text" pitchFamily="2" charset="0"/>
              </a:rPr>
              <a:t>Η Διαστημική Εποχή ξεκίνησε το 1957 με την εκτόξευση του Sputnik 1 από τη Σοβιετική Ένωση. </a:t>
            </a:r>
            <a:endParaRPr lang="de-DE" sz="2000" b="1" dirty="0">
              <a:solidFill>
                <a:srgbClr val="002060"/>
              </a:solidFill>
              <a:latin typeface="Sitka Text" pitchFamily="2" charset="0"/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002060"/>
                </a:solidFill>
                <a:latin typeface="Sitka Text" pitchFamily="2" charset="0"/>
              </a:rPr>
              <a:t>Το 1961 ο Γιούρι Γκαγκάριν έγινε ο πρώτος άνθρωπος στο Διάστημα, ενώ το 1969 η αποστολή Apollo 11 της NASA προσεδάφισε ανθρώπους στη Σελήνη. </a:t>
            </a:r>
            <a:endParaRPr lang="de-DE" sz="2000" b="1" dirty="0">
              <a:solidFill>
                <a:srgbClr val="002060"/>
              </a:solidFill>
              <a:latin typeface="Sitka Text" pitchFamily="2" charset="0"/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002060"/>
                </a:solidFill>
                <a:latin typeface="Sitka Text" pitchFamily="2" charset="0"/>
              </a:rPr>
              <a:t>Σήμερα, ρομποτικά οχήματα εξερευνούν τον Άρης, το James Webb Space Telescope παρατηρεί μακρινούς γαλαξίες, ενώ ο Διεθνής Διαστημικός Σταθμός φιλοξενεί αστροναύτες σε τροχιά γύρω από τη Γη. </a:t>
            </a:r>
            <a:endParaRPr lang="de-DE" sz="2000" b="1" dirty="0">
              <a:solidFill>
                <a:srgbClr val="002060"/>
              </a:solidFill>
              <a:latin typeface="Sitka Text" pitchFamily="2" charset="0"/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002060"/>
                </a:solidFill>
                <a:latin typeface="Sitka Text" pitchFamily="2" charset="0"/>
              </a:rPr>
              <a:t>Η εξερεύνηση συνεχίζεται και στο μέλλον σχεδιάζονται επανδρωμένες αποστολές στον Άρη και άλλα ουράνια σώματα.</a:t>
            </a:r>
            <a:endParaRPr lang="de-DE" sz="2000" b="1" dirty="0">
              <a:solidFill>
                <a:srgbClr val="002060"/>
              </a:solidFill>
              <a:latin typeface="Sitka Text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C1B861-75E2-4D76-A246-CB5723EFF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315" y="4503174"/>
            <a:ext cx="2467897" cy="2266336"/>
          </a:xfrm>
          <a:prstGeom prst="rect">
            <a:avLst/>
          </a:prstGeom>
          <a:effectLst>
            <a:glow rad="101600">
              <a:schemeClr val="accent1">
                <a:lumMod val="20000"/>
                <a:lumOff val="80000"/>
                <a:alpha val="60000"/>
              </a:schemeClr>
            </a:glow>
            <a:softEdge rad="63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8FD7895-BC09-482B-BA2B-6EB5A6179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87" y="4959042"/>
            <a:ext cx="2857500" cy="1600200"/>
          </a:xfrm>
          <a:prstGeom prst="rect">
            <a:avLst/>
          </a:prstGeom>
          <a:effectLst>
            <a:softEdge rad="63500"/>
          </a:effectLst>
          <a:scene3d>
            <a:camera prst="perspectiveHeroicExtremeRightFacing"/>
            <a:lightRig rig="threePt" dir="t"/>
          </a:scene3d>
          <a:sp3d>
            <a:bevelT w="114300" prst="hardEdge"/>
          </a:sp3d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A8C0DD0-444B-4248-BF3A-B52432371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019" y="4809781"/>
            <a:ext cx="3401961" cy="189872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68584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713</Words>
  <Application>Microsoft Office PowerPoint</Application>
  <PresentationFormat>Ευρεία οθόνη</PresentationFormat>
  <Paragraphs>48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Sitka Text</vt:lpstr>
      <vt:lpstr>1_Office Theme</vt:lpstr>
      <vt:lpstr>Θέμα του Office</vt:lpstr>
      <vt:lpstr>Το Ηλιακό μας Σύστημα</vt:lpstr>
      <vt:lpstr>Το Ηλιακό μας Σύστημα</vt:lpstr>
      <vt:lpstr>Ο Ήλιος</vt:lpstr>
      <vt:lpstr>Οι Εσωτερικοί Πλανήτες</vt:lpstr>
      <vt:lpstr>Οι Εξωτερικοί Πλανήτες</vt:lpstr>
      <vt:lpstr>Νάνοι Πλανήτες</vt:lpstr>
      <vt:lpstr>Φυσικοί Δορυφόροι</vt:lpstr>
      <vt:lpstr>Αστεροειδείς, Κομήτες και Μετεωρίτες</vt:lpstr>
      <vt:lpstr>Διαστημικές Αποστολές και Εξερεύνηση</vt:lpstr>
      <vt:lpstr>Πηγές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Ηλιακό Σύστημα</dc:title>
  <dc:creator>Angeliki</dc:creator>
  <cp:lastModifiedBy>Dorothy Soulioti</cp:lastModifiedBy>
  <cp:revision>12</cp:revision>
  <dcterms:created xsi:type="dcterms:W3CDTF">2026-02-23T16:38:25Z</dcterms:created>
  <dcterms:modified xsi:type="dcterms:W3CDTF">2026-02-25T08:45:41Z</dcterms:modified>
</cp:coreProperties>
</file>