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4660"/>
  </p:normalViewPr>
  <p:slideViewPr>
    <p:cSldViewPr snapToGrid="0">
      <p:cViewPr varScale="1">
        <p:scale>
          <a:sx n="70" d="100"/>
          <a:sy n="70" d="100"/>
        </p:scale>
        <p:origin x="1190"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2/18/2026</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8A87A34-81AB-432B-8DAE-1953F412C126}" type="datetimeFigureOut">
              <a:rPr lang="en-US" dirty="0"/>
              <a:t>2/18/2026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447191" y="2824269"/>
            <a:ext cx="4645152" cy="264445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412362" y="2821491"/>
            <a:ext cx="4645152" cy="263737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2/18/2026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2/18/2026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2/18/2026</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lideshare.net/slideshow/greek-words-in-spanish/289078" TargetMode="External"/><Relationship Id="rId2" Type="http://schemas.openxmlformats.org/officeDocument/2006/relationships/hyperlink" Target="https://www.mixanitouxronou.gr/ta-ellinika-toposima-tis-mesogeioy-poies-archaies-apoikies-diatiroyn-mechri-simera-tis-archikes-onomasies-toys/" TargetMode="External"/><Relationship Id="rId1" Type="http://schemas.openxmlformats.org/officeDocument/2006/relationships/slideLayout" Target="../slideLayouts/slideLayout2.xml"/><Relationship Id="rId4" Type="http://schemas.openxmlformats.org/officeDocument/2006/relationships/hyperlink" Target="https://www.archaiologia.gr/blog/2012/03/29/%CE%B7-%C2%AB%CE%AC%CE%BB%CE%BB%CE%B7%C2%BB-%CE%B5%CE%BB%CE%BB%CE%AC%CE%B4%CE%B1-%CF%84%CE%B7%CF%82-%CE%B9%CF%83%CF%80%CE%B1%CE%BD%CE%AF%CE%B1%CF%8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EBF37C-5A32-E4E3-E8EF-97577E3D29FA}"/>
              </a:ext>
            </a:extLst>
          </p:cNvPr>
          <p:cNvSpPr>
            <a:spLocks noGrp="1"/>
          </p:cNvSpPr>
          <p:nvPr>
            <p:ph type="ctrTitle"/>
          </p:nvPr>
        </p:nvSpPr>
        <p:spPr/>
        <p:txBody>
          <a:bodyPr/>
          <a:lstStyle/>
          <a:p>
            <a:r>
              <a:rPr lang="el-GR" dirty="0"/>
              <a:t>ΟΙ ΟΙΜΟΙΌΤΗΤΕΣ ΕΛΛΆΔΑΣ-ΙΣΠΑΝΊΑΣ</a:t>
            </a:r>
          </a:p>
        </p:txBody>
      </p:sp>
      <p:sp>
        <p:nvSpPr>
          <p:cNvPr id="3" name="Υπότιτλος 2">
            <a:extLst>
              <a:ext uri="{FF2B5EF4-FFF2-40B4-BE49-F238E27FC236}">
                <a16:creationId xmlns:a16="http://schemas.microsoft.com/office/drawing/2014/main" id="{8ABBA493-20BF-E3C7-6E8F-F4620E34668E}"/>
              </a:ext>
            </a:extLst>
          </p:cNvPr>
          <p:cNvSpPr>
            <a:spLocks noGrp="1"/>
          </p:cNvSpPr>
          <p:nvPr>
            <p:ph type="subTitle" idx="1"/>
          </p:nvPr>
        </p:nvSpPr>
        <p:spPr>
          <a:xfrm>
            <a:off x="2417780" y="3531205"/>
            <a:ext cx="8637072" cy="899282"/>
          </a:xfrm>
        </p:spPr>
        <p:txBody>
          <a:bodyPr/>
          <a:lstStyle/>
          <a:p>
            <a:pPr>
              <a:lnSpc>
                <a:spcPct val="100000"/>
              </a:lnSpc>
              <a:spcBef>
                <a:spcPts val="600"/>
              </a:spcBef>
            </a:pPr>
            <a:r>
              <a:rPr lang="el-GR" sz="1200" cap="none" dirty="0"/>
              <a:t>Σαραφίδου Μαρία</a:t>
            </a:r>
          </a:p>
          <a:p>
            <a:pPr>
              <a:lnSpc>
                <a:spcPct val="100000"/>
              </a:lnSpc>
              <a:spcBef>
                <a:spcPts val="600"/>
              </a:spcBef>
            </a:pPr>
            <a:r>
              <a:rPr lang="el-GR" sz="1200" cap="none" dirty="0"/>
              <a:t>Οικονόμου Μαριλένα</a:t>
            </a:r>
          </a:p>
          <a:p>
            <a:pPr>
              <a:lnSpc>
                <a:spcPct val="100000"/>
              </a:lnSpc>
              <a:spcBef>
                <a:spcPts val="600"/>
              </a:spcBef>
            </a:pPr>
            <a:r>
              <a:rPr lang="el-GR" sz="1200" cap="none" dirty="0" err="1"/>
              <a:t>Γιαννακουδάκη</a:t>
            </a:r>
            <a:r>
              <a:rPr lang="el-GR" sz="1200" cap="none" dirty="0"/>
              <a:t> Ιόλη</a:t>
            </a:r>
          </a:p>
        </p:txBody>
      </p:sp>
    </p:spTree>
    <p:extLst>
      <p:ext uri="{BB962C8B-B14F-4D97-AF65-F5344CB8AC3E}">
        <p14:creationId xmlns:p14="http://schemas.microsoft.com/office/powerpoint/2010/main" val="2719108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B5438B-0D21-ACB4-9709-561F6D4FE6DB}"/>
              </a:ext>
            </a:extLst>
          </p:cNvPr>
          <p:cNvSpPr>
            <a:spLocks noGrp="1"/>
          </p:cNvSpPr>
          <p:nvPr>
            <p:ph type="title"/>
          </p:nvPr>
        </p:nvSpPr>
        <p:spPr/>
        <p:txBody>
          <a:bodyPr/>
          <a:lstStyle/>
          <a:p>
            <a:r>
              <a:rPr lang="el-GR" dirty="0" err="1"/>
              <a:t>πηγέσ</a:t>
            </a:r>
            <a:endParaRPr lang="el-GR" dirty="0"/>
          </a:p>
        </p:txBody>
      </p:sp>
      <p:sp>
        <p:nvSpPr>
          <p:cNvPr id="3" name="Θέση περιεχομένου 2">
            <a:extLst>
              <a:ext uri="{FF2B5EF4-FFF2-40B4-BE49-F238E27FC236}">
                <a16:creationId xmlns:a16="http://schemas.microsoft.com/office/drawing/2014/main" id="{AA82C6AE-C475-10E1-453B-4004E4F22FC0}"/>
              </a:ext>
            </a:extLst>
          </p:cNvPr>
          <p:cNvSpPr>
            <a:spLocks noGrp="1"/>
          </p:cNvSpPr>
          <p:nvPr>
            <p:ph idx="1"/>
          </p:nvPr>
        </p:nvSpPr>
        <p:spPr>
          <a:xfrm>
            <a:off x="1451579" y="1993961"/>
            <a:ext cx="9603275" cy="3450613"/>
          </a:xfrm>
        </p:spPr>
        <p:txBody>
          <a:bodyPr/>
          <a:lstStyle/>
          <a:p>
            <a:pPr marL="0" indent="0">
              <a:buNone/>
            </a:pPr>
            <a:r>
              <a:rPr lang="el-GR" dirty="0"/>
              <a:t>-</a:t>
            </a:r>
            <a:r>
              <a:rPr lang="el-GR" sz="1800" dirty="0"/>
              <a:t>Βοήθεια καθηγήτριας Ισπανικών</a:t>
            </a:r>
            <a:endParaRPr lang="el-GR" sz="1400" dirty="0"/>
          </a:p>
          <a:p>
            <a:pPr marL="0" indent="0">
              <a:buNone/>
            </a:pPr>
            <a:r>
              <a:rPr lang="en-GB" dirty="0"/>
              <a:t>-</a:t>
            </a:r>
            <a:endParaRPr lang="el-GR" dirty="0"/>
          </a:p>
        </p:txBody>
      </p:sp>
      <p:sp>
        <p:nvSpPr>
          <p:cNvPr id="6" name="Rectangle 4">
            <a:extLst>
              <a:ext uri="{FF2B5EF4-FFF2-40B4-BE49-F238E27FC236}">
                <a16:creationId xmlns:a16="http://schemas.microsoft.com/office/drawing/2014/main" id="{CF76D082-E9C9-14FC-D8A6-EC162BD5DCC8}"/>
              </a:ext>
            </a:extLst>
          </p:cNvPr>
          <p:cNvSpPr>
            <a:spLocks noChangeArrowheads="1"/>
          </p:cNvSpPr>
          <p:nvPr/>
        </p:nvSpPr>
        <p:spPr bwMode="auto">
          <a:xfrm>
            <a:off x="1589315" y="2558685"/>
            <a:ext cx="68471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hlinkClick r:id="rId2"/>
              </a:rPr>
              <a:t>https://www.mixanitouxronou.gr/ta-ellinika-toposima-tis-mesogeioy-poies-archaies-apoikies-diatiroyn-mechri-simera-tis-archikes-onomasies-toys/</a:t>
            </a:r>
            <a:endParaRPr kumimoji="0" lang="el-GR" altLang="el-G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hlinkClick r:id="rId3"/>
              </a:rPr>
              <a:t>https://www.slideshare.net/slideshow/greek-words-in-spanish/289078</a:t>
            </a:r>
            <a:endParaRPr kumimoji="0" lang="el-GR" altLang="el-GR"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hlinkClick r:id="rId4"/>
              </a:rPr>
              <a:t>https://www.archaiologia.gr/blog/2012/03/29/%CE%B7-%C2%AB%CE%AC%CE%BB%CE%BB%CE%B7%C2%BB-%CE%B5%CE%BB%CE%BB%CE%AC%CE%B4%CE%B1-%CF%84%CE%B7%CF%82-%CE%B9%CF%83%CF%80%CE%B1%CE%BD%CE%AF%CE%B1%CF%82/</a:t>
            </a:r>
            <a:endParaRPr kumimoji="0" lang="el-GR" altLang="el-GR"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71293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D9A643A-A18D-442D-A729-DF6C133B5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0FC3E6-77E8-4844-B423-47C904BF0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6CA376F3-DB8D-48C4-ABA1-B7533050C5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7463259" y="583365"/>
            <a:chExt cx="4074533" cy="5181928"/>
          </a:xfrm>
        </p:grpSpPr>
        <p:sp>
          <p:nvSpPr>
            <p:cNvPr id="20" name="Rectangle 19">
              <a:extLst>
                <a:ext uri="{FF2B5EF4-FFF2-40B4-BE49-F238E27FC236}">
                  <a16:creationId xmlns:a16="http://schemas.microsoft.com/office/drawing/2014/main" id="{9E5B5E43-1CC0-4EC2-8431-91165908B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2C1B46-B2FD-4D30-9CBE-3793929068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D519FC3-E04F-4257-9948-C67007FD5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024" y="976036"/>
            <a:ext cx="3122837" cy="4138331"/>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2EF15139-E159-EA9F-CB8A-E2D3EA073683}"/>
              </a:ext>
            </a:extLst>
          </p:cNvPr>
          <p:cNvPicPr>
            <a:picLocks noChangeAspect="1"/>
          </p:cNvPicPr>
          <p:nvPr/>
        </p:nvPicPr>
        <p:blipFill>
          <a:blip r:embed="rId2"/>
          <a:stretch>
            <a:fillRect/>
          </a:stretch>
        </p:blipFill>
        <p:spPr>
          <a:xfrm>
            <a:off x="1333049" y="1116344"/>
            <a:ext cx="2692056" cy="1850789"/>
          </a:xfrm>
          <a:prstGeom prst="rect">
            <a:avLst/>
          </a:prstGeom>
        </p:spPr>
      </p:pic>
      <p:cxnSp>
        <p:nvCxnSpPr>
          <p:cNvPr id="25" name="Straight Connector 24">
            <a:extLst>
              <a:ext uri="{FF2B5EF4-FFF2-40B4-BE49-F238E27FC236}">
                <a16:creationId xmlns:a16="http://schemas.microsoft.com/office/drawing/2014/main" id="{6D00ADDD-D6F3-415A-8D00-11D98E3E37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8775"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Τίτλος 1">
            <a:extLst>
              <a:ext uri="{FF2B5EF4-FFF2-40B4-BE49-F238E27FC236}">
                <a16:creationId xmlns:a16="http://schemas.microsoft.com/office/drawing/2014/main" id="{125AE119-81C8-CEB3-FA07-F3D3F71F0F29}"/>
              </a:ext>
            </a:extLst>
          </p:cNvPr>
          <p:cNvSpPr>
            <a:spLocks noGrp="1"/>
          </p:cNvSpPr>
          <p:nvPr>
            <p:ph type="title"/>
          </p:nvPr>
        </p:nvSpPr>
        <p:spPr>
          <a:xfrm>
            <a:off x="5196457" y="804519"/>
            <a:ext cx="5550357" cy="1049235"/>
          </a:xfrm>
        </p:spPr>
        <p:txBody>
          <a:bodyPr>
            <a:normAutofit/>
          </a:bodyPr>
          <a:lstStyle/>
          <a:p>
            <a:r>
              <a:rPr lang="el-GR" cap="none" dirty="0"/>
              <a:t>Εισαγωγή</a:t>
            </a:r>
          </a:p>
        </p:txBody>
      </p:sp>
      <p:pic>
        <p:nvPicPr>
          <p:cNvPr id="5" name="Εικόνα 4">
            <a:extLst>
              <a:ext uri="{FF2B5EF4-FFF2-40B4-BE49-F238E27FC236}">
                <a16:creationId xmlns:a16="http://schemas.microsoft.com/office/drawing/2014/main" id="{234995BF-6E5A-16C4-76A0-949C7FEA4229}"/>
              </a:ext>
            </a:extLst>
          </p:cNvPr>
          <p:cNvPicPr>
            <a:picLocks noChangeAspect="1"/>
          </p:cNvPicPr>
          <p:nvPr/>
        </p:nvPicPr>
        <p:blipFill>
          <a:blip r:embed="rId3"/>
          <a:stretch>
            <a:fillRect/>
          </a:stretch>
        </p:blipFill>
        <p:spPr>
          <a:xfrm>
            <a:off x="1292718" y="3131726"/>
            <a:ext cx="2772719" cy="1850790"/>
          </a:xfrm>
          <a:prstGeom prst="rect">
            <a:avLst/>
          </a:prstGeom>
        </p:spPr>
      </p:pic>
      <p:sp>
        <p:nvSpPr>
          <p:cNvPr id="3" name="Θέση περιεχομένου 2">
            <a:extLst>
              <a:ext uri="{FF2B5EF4-FFF2-40B4-BE49-F238E27FC236}">
                <a16:creationId xmlns:a16="http://schemas.microsoft.com/office/drawing/2014/main" id="{23842A92-A945-A68D-67E0-3E21CA79DDDA}"/>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5196457" y="2015732"/>
            <a:ext cx="5550357" cy="3450613"/>
          </a:xfrm>
        </p:spPr>
        <p:txBody>
          <a:bodyPr>
            <a:normAutofit/>
          </a:bodyPr>
          <a:lstStyle/>
          <a:p>
            <a:pPr marL="0" indent="0">
              <a:lnSpc>
                <a:spcPct val="110000"/>
              </a:lnSpc>
              <a:buNone/>
            </a:pPr>
            <a:r>
              <a:rPr lang="el-GR" sz="1900" dirty="0"/>
              <a:t>Η Ελλάδα και η Ισπανία αποτελούν δύο από τους σημαντικότερους πολιτισμούς της Μεσογείου. Παρότι βρίσκονται σε διαφορετικά γεωγραφικά άκρα της Ευρώπης, παρουσιάζουν αξιοσημείωτες ομοιότητες στη μουσική, τον χορό, την παράδοση, τη γαστρονομία, την ιστορία και τον γενικότερο πολιτισμικό τους χαρακτήρα. Τα κοινά αυτά στοιχεία οφείλονται κυρίως στο μεσογειακό κλίμα, στις ιστορικές επιρροές και στη βαθιά ριζωμένη λαϊκή τους παράδοση.</a:t>
            </a:r>
          </a:p>
          <a:p>
            <a:pPr marL="0" indent="0">
              <a:lnSpc>
                <a:spcPct val="110000"/>
              </a:lnSpc>
              <a:buNone/>
            </a:pPr>
            <a:endParaRPr lang="el-GR" sz="1900" dirty="0"/>
          </a:p>
        </p:txBody>
      </p:sp>
      <p:pic>
        <p:nvPicPr>
          <p:cNvPr id="27" name="Picture 26">
            <a:extLst>
              <a:ext uri="{FF2B5EF4-FFF2-40B4-BE49-F238E27FC236}">
                <a16:creationId xmlns:a16="http://schemas.microsoft.com/office/drawing/2014/main" id="{C05B8F27-FE29-4AF0-8904-E14147A0E4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EBC476F5-4468-4786-8EA4-6CF65200AF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277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AFE21D-13E7-9D26-B3D7-53BDC1E8F08B}"/>
              </a:ext>
            </a:extLst>
          </p:cNvPr>
          <p:cNvSpPr>
            <a:spLocks noGrp="1"/>
          </p:cNvSpPr>
          <p:nvPr>
            <p:ph type="title"/>
          </p:nvPr>
        </p:nvSpPr>
        <p:spPr>
          <a:xfrm>
            <a:off x="1451579" y="804519"/>
            <a:ext cx="9603275" cy="747070"/>
          </a:xfrm>
        </p:spPr>
        <p:txBody>
          <a:bodyPr>
            <a:normAutofit/>
          </a:bodyPr>
          <a:lstStyle/>
          <a:p>
            <a:r>
              <a:rPr lang="el-GR" cap="none" dirty="0"/>
              <a:t>Μουσική</a:t>
            </a:r>
          </a:p>
        </p:txBody>
      </p:sp>
      <p:sp>
        <p:nvSpPr>
          <p:cNvPr id="3" name="Θέση περιεχομένου 2">
            <a:extLst>
              <a:ext uri="{FF2B5EF4-FFF2-40B4-BE49-F238E27FC236}">
                <a16:creationId xmlns:a16="http://schemas.microsoft.com/office/drawing/2014/main" id="{6F3891FA-C9BE-8449-A1E1-B7419B5962A1}"/>
              </a:ext>
            </a:extLst>
          </p:cNvPr>
          <p:cNvSpPr>
            <a:spLocks noGrp="1"/>
          </p:cNvSpPr>
          <p:nvPr>
            <p:ph idx="1"/>
          </p:nvPr>
        </p:nvSpPr>
        <p:spPr>
          <a:xfrm>
            <a:off x="1451579" y="2015732"/>
            <a:ext cx="5989855" cy="3450613"/>
          </a:xfrm>
        </p:spPr>
        <p:txBody>
          <a:bodyPr>
            <a:normAutofit/>
          </a:bodyPr>
          <a:lstStyle/>
          <a:p>
            <a:pPr marL="0" indent="0">
              <a:buNone/>
            </a:pPr>
            <a:r>
              <a:rPr lang="el-GR" dirty="0"/>
              <a:t>Η μουσική και στις δύο χώρες χαρακτηρίζεται από έντονο συναίσθημα, ρυθμό και εκφραστικότητα. Στην Ελλάδα, το ρεμπέτικο και η λαϊκή μουσική εκφράζουν τον πόνο, τη νοσταλγία και τον έρωτα. Στην Ισπανία, το φλαμένκο αποτελεί μουσικό είδος γεμάτο πάθος και δραματικότητα. Κοινό στοιχείο αποτελεί η έμφαση στη φωνή, η χρήση παραδοσιακών οργάνων και η σύνδεση της μουσικής με κοινωνικές εκδηλώσεις.</a:t>
            </a:r>
          </a:p>
          <a:p>
            <a:pPr marL="0" indent="0">
              <a:buNone/>
            </a:pPr>
            <a:endParaRPr lang="el-GR" dirty="0"/>
          </a:p>
        </p:txBody>
      </p:sp>
      <p:grpSp>
        <p:nvGrpSpPr>
          <p:cNvPr id="20" name="Group 9">
            <a:extLst>
              <a:ext uri="{FF2B5EF4-FFF2-40B4-BE49-F238E27FC236}">
                <a16:creationId xmlns:a16="http://schemas.microsoft.com/office/drawing/2014/main" id="{19F92B2B-FFD3-4035-92AA-B71F0EC723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29260" y="2012810"/>
            <a:ext cx="3108945" cy="3453535"/>
            <a:chOff x="7807230" y="2012810"/>
            <a:chExt cx="3251252" cy="3459865"/>
          </a:xfrm>
        </p:grpSpPr>
        <p:sp>
          <p:nvSpPr>
            <p:cNvPr id="11" name="Rectangle 10">
              <a:extLst>
                <a:ext uri="{FF2B5EF4-FFF2-40B4-BE49-F238E27FC236}">
                  <a16:creationId xmlns:a16="http://schemas.microsoft.com/office/drawing/2014/main" id="{D46E14EA-7AF6-429C-AD18-61B06CD65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F17FFF58-B4DC-4979-94AF-477E84BDA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Εικόνα 4">
            <a:extLst>
              <a:ext uri="{FF2B5EF4-FFF2-40B4-BE49-F238E27FC236}">
                <a16:creationId xmlns:a16="http://schemas.microsoft.com/office/drawing/2014/main" id="{F36C3DBB-246F-CA69-BDC2-117484A3DA9B}"/>
              </a:ext>
            </a:extLst>
          </p:cNvPr>
          <p:cNvPicPr>
            <a:picLocks noChangeAspect="1"/>
          </p:cNvPicPr>
          <p:nvPr/>
        </p:nvPicPr>
        <p:blipFill>
          <a:blip r:embed="rId2"/>
          <a:srcRect t="19231" r="1" b="1"/>
          <a:stretch>
            <a:fillRect/>
          </a:stretch>
        </p:blipFill>
        <p:spPr>
          <a:xfrm>
            <a:off x="8100012" y="2174243"/>
            <a:ext cx="2762372" cy="1489276"/>
          </a:xfrm>
          <a:prstGeom prst="rect">
            <a:avLst/>
          </a:prstGeom>
        </p:spPr>
      </p:pic>
      <p:pic>
        <p:nvPicPr>
          <p:cNvPr id="4" name="Εικόνα 3">
            <a:extLst>
              <a:ext uri="{FF2B5EF4-FFF2-40B4-BE49-F238E27FC236}">
                <a16:creationId xmlns:a16="http://schemas.microsoft.com/office/drawing/2014/main" id="{8B706568-FA4C-9F1B-5DE3-448E72FCEEA9}"/>
              </a:ext>
            </a:extLst>
          </p:cNvPr>
          <p:cNvPicPr>
            <a:picLocks noChangeAspect="1"/>
          </p:cNvPicPr>
          <p:nvPr/>
        </p:nvPicPr>
        <p:blipFill>
          <a:blip r:embed="rId3"/>
          <a:srcRect t="15388" r="1" b="9734"/>
          <a:stretch>
            <a:fillRect/>
          </a:stretch>
        </p:blipFill>
        <p:spPr>
          <a:xfrm>
            <a:off x="8100012" y="3817135"/>
            <a:ext cx="2762372" cy="1489276"/>
          </a:xfrm>
          <a:prstGeom prst="rect">
            <a:avLst/>
          </a:prstGeom>
        </p:spPr>
      </p:pic>
    </p:spTree>
    <p:extLst>
      <p:ext uri="{BB962C8B-B14F-4D97-AF65-F5344CB8AC3E}">
        <p14:creationId xmlns:p14="http://schemas.microsoft.com/office/powerpoint/2010/main" val="351491830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7E035FED-A279-4D67-8FB7-F6AA044BC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7166C1E7-A4F3-41CC-8B25-06A2611145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Τίτλος 1">
            <a:extLst>
              <a:ext uri="{FF2B5EF4-FFF2-40B4-BE49-F238E27FC236}">
                <a16:creationId xmlns:a16="http://schemas.microsoft.com/office/drawing/2014/main" id="{80CC6283-FC70-43BB-EEFE-84F33792DCB9}"/>
              </a:ext>
            </a:extLst>
          </p:cNvPr>
          <p:cNvSpPr>
            <a:spLocks noGrp="1"/>
          </p:cNvSpPr>
          <p:nvPr>
            <p:ph type="title"/>
          </p:nvPr>
        </p:nvSpPr>
        <p:spPr>
          <a:xfrm>
            <a:off x="1451580" y="804520"/>
            <a:ext cx="3530157" cy="1049235"/>
          </a:xfrm>
        </p:spPr>
        <p:txBody>
          <a:bodyPr>
            <a:normAutofit/>
          </a:bodyPr>
          <a:lstStyle/>
          <a:p>
            <a:r>
              <a:rPr lang="el-GR" cap="none" dirty="0"/>
              <a:t>Χορός</a:t>
            </a:r>
          </a:p>
        </p:txBody>
      </p:sp>
      <p:sp>
        <p:nvSpPr>
          <p:cNvPr id="1037" name="Rectangle 1036">
            <a:extLst>
              <a:ext uri="{FF2B5EF4-FFF2-40B4-BE49-F238E27FC236}">
                <a16:creationId xmlns:a16="http://schemas.microsoft.com/office/drawing/2014/main" id="{FE55C578-934C-4F34-B2F2-3E698A0074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Θέση περιεχομένου 2">
            <a:extLst>
              <a:ext uri="{FF2B5EF4-FFF2-40B4-BE49-F238E27FC236}">
                <a16:creationId xmlns:a16="http://schemas.microsoft.com/office/drawing/2014/main" id="{E2BBBD1E-F2D7-BB76-1D5B-5406D24116A7}"/>
              </a:ext>
            </a:extLst>
          </p:cNvPr>
          <p:cNvSpPr>
            <a:spLocks noGrp="1"/>
          </p:cNvSpPr>
          <p:nvPr>
            <p:ph idx="1"/>
          </p:nvPr>
        </p:nvSpPr>
        <p:spPr>
          <a:xfrm>
            <a:off x="1451581" y="2015732"/>
            <a:ext cx="3526523" cy="3450613"/>
          </a:xfrm>
        </p:spPr>
        <p:txBody>
          <a:bodyPr>
            <a:normAutofit/>
          </a:bodyPr>
          <a:lstStyle/>
          <a:p>
            <a:pPr marL="0" indent="0">
              <a:lnSpc>
                <a:spcPct val="110000"/>
              </a:lnSpc>
              <a:buNone/>
            </a:pPr>
            <a:r>
              <a:rPr lang="el-GR" sz="1900"/>
              <a:t>Ο χορός αποτελεί βασικό στοιχείο της εθνικής ταυτότητας και των δύο λαών. Στην Ελλάδα συναντάμε τον καλαματιανό, τον συρτό και το συρτάκι, ενώ στην Ισπανία το φλαμένκο και τις </a:t>
            </a:r>
            <a:r>
              <a:rPr lang="el-GR" sz="1900" err="1"/>
              <a:t>σεβιγιάνες</a:t>
            </a:r>
            <a:r>
              <a:rPr lang="el-GR" sz="1900"/>
              <a:t>. Κοινά χαρακτηριστικά είναι οι δυναμικές κινήσεις, η εκφραστικότητα και η σύνδεση με τοπικές γιορτές.</a:t>
            </a:r>
          </a:p>
          <a:p>
            <a:pPr>
              <a:lnSpc>
                <a:spcPct val="110000"/>
              </a:lnSpc>
            </a:pPr>
            <a:endParaRPr lang="el-GR" sz="1900"/>
          </a:p>
        </p:txBody>
      </p:sp>
      <p:grpSp>
        <p:nvGrpSpPr>
          <p:cNvPr id="1039" name="Group 1038">
            <a:extLst>
              <a:ext uri="{FF2B5EF4-FFF2-40B4-BE49-F238E27FC236}">
                <a16:creationId xmlns:a16="http://schemas.microsoft.com/office/drawing/2014/main" id="{2A8DC3E1-897A-4B8E-AE24-5F376D6AF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040" name="Rectangle 1039">
              <a:extLst>
                <a:ext uri="{FF2B5EF4-FFF2-40B4-BE49-F238E27FC236}">
                  <a16:creationId xmlns:a16="http://schemas.microsoft.com/office/drawing/2014/main" id="{2DF8CA68-4252-4B25-9BDC-25209D36C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717D1AE0-44E3-444A-B876-798D1095A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43" name="Rectangle 1042">
            <a:extLst>
              <a:ext uri="{FF2B5EF4-FFF2-40B4-BE49-F238E27FC236}">
                <a16:creationId xmlns:a16="http://schemas.microsoft.com/office/drawing/2014/main" id="{5234C8E4-A784-4109-80E3-92A11748B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099"/>
            <a:ext cx="5127476"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Φωτογραφία στοκ 2670218647 για ΜΠΙΛΜΠΑΟ, ΙΣΠΑΝΙΑ - 23 Αυγούστου 2025: |  Shutterstock">
            <a:extLst>
              <a:ext uri="{FF2B5EF4-FFF2-40B4-BE49-F238E27FC236}">
                <a16:creationId xmlns:a16="http://schemas.microsoft.com/office/drawing/2014/main" id="{98606AAE-B179-E58F-081C-DE3AC02ED6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4411" y="1205543"/>
            <a:ext cx="2328669" cy="167186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9BCD053B-A3C6-19E4-DFF4-6047DB38BCDD}"/>
              </a:ext>
            </a:extLst>
          </p:cNvPr>
          <p:cNvPicPr>
            <a:picLocks noChangeAspect="1"/>
          </p:cNvPicPr>
          <p:nvPr/>
        </p:nvPicPr>
        <p:blipFill>
          <a:blip r:embed="rId3"/>
          <a:stretch>
            <a:fillRect/>
          </a:stretch>
        </p:blipFill>
        <p:spPr>
          <a:xfrm>
            <a:off x="8586806" y="1346987"/>
            <a:ext cx="2328670" cy="13972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6" name="Picture 2" descr="Καλή φυσική κατάσταση χαρίζουν οι ελληνικοί παραδοσιακοί χοροί | in.gr">
            <a:extLst>
              <a:ext uri="{FF2B5EF4-FFF2-40B4-BE49-F238E27FC236}">
                <a16:creationId xmlns:a16="http://schemas.microsoft.com/office/drawing/2014/main" id="{CA5464E2-6706-A1DB-BB49-7FDFF1B82B3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0777" y="3237634"/>
            <a:ext cx="2332303" cy="163844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C65B20FF-549A-4D98-B7B5-45C8FA90BD54}"/>
              </a:ext>
            </a:extLst>
          </p:cNvPr>
          <p:cNvPicPr>
            <a:picLocks noChangeAspect="1"/>
          </p:cNvPicPr>
          <p:nvPr/>
        </p:nvPicPr>
        <p:blipFill>
          <a:blip r:embed="rId5"/>
          <a:stretch>
            <a:fillRect/>
          </a:stretch>
        </p:blipFill>
        <p:spPr>
          <a:xfrm>
            <a:off x="8583174" y="3281366"/>
            <a:ext cx="2332303" cy="15509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45" name="Picture 1044">
            <a:extLst>
              <a:ext uri="{FF2B5EF4-FFF2-40B4-BE49-F238E27FC236}">
                <a16:creationId xmlns:a16="http://schemas.microsoft.com/office/drawing/2014/main" id="{6273A650-711D-49DE-A700-D8ACB74BCC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47" name="Straight Connector 1046">
            <a:extLst>
              <a:ext uri="{FF2B5EF4-FFF2-40B4-BE49-F238E27FC236}">
                <a16:creationId xmlns:a16="http://schemas.microsoft.com/office/drawing/2014/main" id="{24B60F9D-E18D-4BB1-AD10-6C909A50A9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55036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B720F4-76A4-884A-6337-DEAF07945412}"/>
              </a:ext>
            </a:extLst>
          </p:cNvPr>
          <p:cNvSpPr>
            <a:spLocks noGrp="1"/>
          </p:cNvSpPr>
          <p:nvPr>
            <p:ph type="title"/>
          </p:nvPr>
        </p:nvSpPr>
        <p:spPr/>
        <p:txBody>
          <a:bodyPr/>
          <a:lstStyle/>
          <a:p>
            <a:r>
              <a:rPr lang="el-GR" cap="none" dirty="0"/>
              <a:t>Παράδοση Και Θρησκευτικές Εκδηλώσεις</a:t>
            </a:r>
          </a:p>
        </p:txBody>
      </p:sp>
      <p:sp>
        <p:nvSpPr>
          <p:cNvPr id="3" name="Θέση περιεχομένου 2">
            <a:extLst>
              <a:ext uri="{FF2B5EF4-FFF2-40B4-BE49-F238E27FC236}">
                <a16:creationId xmlns:a16="http://schemas.microsoft.com/office/drawing/2014/main" id="{E3143DE9-CD05-0F47-85DC-93C672C3E324}"/>
              </a:ext>
            </a:extLst>
          </p:cNvPr>
          <p:cNvSpPr>
            <a:spLocks noGrp="1"/>
          </p:cNvSpPr>
          <p:nvPr>
            <p:ph idx="1"/>
          </p:nvPr>
        </p:nvSpPr>
        <p:spPr/>
        <p:txBody>
          <a:bodyPr/>
          <a:lstStyle/>
          <a:p>
            <a:pPr marL="0" indent="0">
              <a:buNone/>
            </a:pPr>
            <a:r>
              <a:rPr lang="el-GR" dirty="0"/>
              <a:t>Η παράδοση κατέχει κεντρική θέση και στις δύο κοινωνίες. Το Πάσχα στην Ελλάδα και η </a:t>
            </a:r>
            <a:r>
              <a:rPr lang="el-GR" dirty="0" err="1"/>
              <a:t>Semana</a:t>
            </a:r>
            <a:r>
              <a:rPr lang="el-GR" dirty="0"/>
              <a:t> </a:t>
            </a:r>
            <a:r>
              <a:rPr lang="el-GR" dirty="0" err="1"/>
              <a:t>Santa</a:t>
            </a:r>
            <a:r>
              <a:rPr lang="el-GR" dirty="0"/>
              <a:t> στην Ισπανία αποτελούν σημαντικές θρησκευτικές γιορτές. Κοινά στοιχεία είναι οι δημόσιες εορταστικές εκδηλώσεις, οι παραδοσιακές φορεσιές και η σημασία της οικογένειας.</a:t>
            </a:r>
          </a:p>
          <a:p>
            <a:pPr marL="0" indent="0">
              <a:buNone/>
            </a:pPr>
            <a:endParaRPr lang="el-GR" dirty="0"/>
          </a:p>
        </p:txBody>
      </p:sp>
    </p:spTree>
    <p:extLst>
      <p:ext uri="{BB962C8B-B14F-4D97-AF65-F5344CB8AC3E}">
        <p14:creationId xmlns:p14="http://schemas.microsoft.com/office/powerpoint/2010/main" val="1205331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1679F8-25C8-4D11-9B1C-A1F4D69B7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4D757F-4CF1-4D91-B270-63239C26C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6" name="Group 15">
            <a:extLst>
              <a:ext uri="{FF2B5EF4-FFF2-40B4-BE49-F238E27FC236}">
                <a16:creationId xmlns:a16="http://schemas.microsoft.com/office/drawing/2014/main" id="{8F9D51B4-E6DF-4D9B-8A51-D1CC760AFB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7463259" y="583365"/>
            <a:chExt cx="4074533" cy="5181928"/>
          </a:xfrm>
        </p:grpSpPr>
        <p:sp>
          <p:nvSpPr>
            <p:cNvPr id="41" name="Rectangle 16">
              <a:extLst>
                <a:ext uri="{FF2B5EF4-FFF2-40B4-BE49-F238E27FC236}">
                  <a16:creationId xmlns:a16="http://schemas.microsoft.com/office/drawing/2014/main" id="{AEA22B97-1765-4C1B-98EB-26C99A4511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D5611F-FC86-4647-B3C4-2B623630CB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Εικόνα 6">
            <a:extLst>
              <a:ext uri="{FF2B5EF4-FFF2-40B4-BE49-F238E27FC236}">
                <a16:creationId xmlns:a16="http://schemas.microsoft.com/office/drawing/2014/main" id="{8C34EA15-1CA7-838D-5723-F2E87C2952DC}"/>
              </a:ext>
            </a:extLst>
          </p:cNvPr>
          <p:cNvPicPr>
            <a:picLocks noChangeAspect="1"/>
          </p:cNvPicPr>
          <p:nvPr/>
        </p:nvPicPr>
        <p:blipFill>
          <a:blip r:embed="rId2"/>
          <a:srcRect l="4512" r="1013" b="5"/>
          <a:stretch>
            <a:fillRect/>
          </a:stretch>
        </p:blipFill>
        <p:spPr>
          <a:xfrm>
            <a:off x="1279526" y="1116344"/>
            <a:ext cx="2799103" cy="22219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cxnSp>
        <p:nvCxnSpPr>
          <p:cNvPr id="20" name="Straight Connector 19">
            <a:extLst>
              <a:ext uri="{FF2B5EF4-FFF2-40B4-BE49-F238E27FC236}">
                <a16:creationId xmlns:a16="http://schemas.microsoft.com/office/drawing/2014/main" id="{EBACCD73-BD60-4249-98D4-EB9F09C4E8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8775"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Τίτλος 1">
            <a:extLst>
              <a:ext uri="{FF2B5EF4-FFF2-40B4-BE49-F238E27FC236}">
                <a16:creationId xmlns:a16="http://schemas.microsoft.com/office/drawing/2014/main" id="{FCCF642E-5646-426B-4393-A3615C38A485}"/>
              </a:ext>
            </a:extLst>
          </p:cNvPr>
          <p:cNvSpPr>
            <a:spLocks noGrp="1"/>
          </p:cNvSpPr>
          <p:nvPr>
            <p:ph type="title"/>
          </p:nvPr>
        </p:nvSpPr>
        <p:spPr>
          <a:xfrm>
            <a:off x="5196457" y="804519"/>
            <a:ext cx="5550357" cy="1049235"/>
          </a:xfrm>
        </p:spPr>
        <p:txBody>
          <a:bodyPr>
            <a:normAutofit/>
          </a:bodyPr>
          <a:lstStyle/>
          <a:p>
            <a:r>
              <a:rPr lang="el-GR" cap="none" dirty="0"/>
              <a:t>Διατροφή Και Γαστρονομία</a:t>
            </a:r>
            <a:endParaRPr lang="el-GR" dirty="0"/>
          </a:p>
        </p:txBody>
      </p:sp>
      <p:pic>
        <p:nvPicPr>
          <p:cNvPr id="6" name="Εικόνα 5">
            <a:extLst>
              <a:ext uri="{FF2B5EF4-FFF2-40B4-BE49-F238E27FC236}">
                <a16:creationId xmlns:a16="http://schemas.microsoft.com/office/drawing/2014/main" id="{B1FD6CF7-BEBA-61F4-9A1B-B5C97C6B5531}"/>
              </a:ext>
            </a:extLst>
          </p:cNvPr>
          <p:cNvPicPr>
            <a:picLocks noChangeAspect="1"/>
          </p:cNvPicPr>
          <p:nvPr/>
        </p:nvPicPr>
        <p:blipFill>
          <a:blip r:embed="rId3"/>
          <a:srcRect r="3" b="20515"/>
          <a:stretch>
            <a:fillRect/>
          </a:stretch>
        </p:blipFill>
        <p:spPr>
          <a:xfrm>
            <a:off x="1279526" y="3502928"/>
            <a:ext cx="2799103" cy="147958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Θέση περιεχομένου 2">
            <a:extLst>
              <a:ext uri="{FF2B5EF4-FFF2-40B4-BE49-F238E27FC236}">
                <a16:creationId xmlns:a16="http://schemas.microsoft.com/office/drawing/2014/main" id="{FA2F45E3-2EF0-1C17-DCA6-3695BA4F5D7D}"/>
              </a:ext>
            </a:extLst>
          </p:cNvPr>
          <p:cNvSpPr>
            <a:spLocks noGrp="1"/>
          </p:cNvSpPr>
          <p:nvPr>
            <p:ph idx="1"/>
          </p:nvPr>
        </p:nvSpPr>
        <p:spPr>
          <a:xfrm>
            <a:off x="5196457" y="2015732"/>
            <a:ext cx="5550357" cy="3450613"/>
          </a:xfrm>
        </p:spPr>
        <p:txBody>
          <a:bodyPr>
            <a:normAutofit/>
          </a:bodyPr>
          <a:lstStyle/>
          <a:p>
            <a:pPr marL="0" indent="0">
              <a:buNone/>
            </a:pPr>
            <a:r>
              <a:rPr lang="el-GR" dirty="0"/>
              <a:t>Η ελληνική και η ισπανική κουζίνα βασίζονται στη Μεσογειακή Διατροφή. Χρησιμοποιούν ελαιόλαδο, λαχανικά, όσπρια και θαλασσινά. Οι μεζέδες και τα </a:t>
            </a:r>
            <a:r>
              <a:rPr lang="el-GR" dirty="0" err="1"/>
              <a:t>tapas</a:t>
            </a:r>
            <a:r>
              <a:rPr lang="el-GR" dirty="0"/>
              <a:t> αποτελούν κοινό στοιχείο κοινωνικής συνεύρεσης.</a:t>
            </a:r>
          </a:p>
          <a:p>
            <a:pPr marL="0" indent="0">
              <a:buNone/>
            </a:pPr>
            <a:endParaRPr lang="el-GR" dirty="0"/>
          </a:p>
        </p:txBody>
      </p:sp>
      <p:pic>
        <p:nvPicPr>
          <p:cNvPr id="42" name="Picture 21">
            <a:extLst>
              <a:ext uri="{FF2B5EF4-FFF2-40B4-BE49-F238E27FC236}">
                <a16:creationId xmlns:a16="http://schemas.microsoft.com/office/drawing/2014/main" id="{D6049420-A41E-4E50-9270-AF92D79087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3" name="Straight Connector 23">
            <a:extLst>
              <a:ext uri="{FF2B5EF4-FFF2-40B4-BE49-F238E27FC236}">
                <a16:creationId xmlns:a16="http://schemas.microsoft.com/office/drawing/2014/main" id="{125260FE-12C4-4E0B-A116-886D40BF7B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82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90E887-45C6-8E30-0A62-21E51A481E09}"/>
              </a:ext>
            </a:extLst>
          </p:cNvPr>
          <p:cNvSpPr>
            <a:spLocks noGrp="1"/>
          </p:cNvSpPr>
          <p:nvPr>
            <p:ph type="title"/>
          </p:nvPr>
        </p:nvSpPr>
        <p:spPr/>
        <p:txBody>
          <a:bodyPr/>
          <a:lstStyle/>
          <a:p>
            <a:r>
              <a:rPr lang="el-GR" cap="none" dirty="0"/>
              <a:t>Κοινά Γλωσσικά Στοιχεία</a:t>
            </a:r>
          </a:p>
        </p:txBody>
      </p:sp>
      <p:sp>
        <p:nvSpPr>
          <p:cNvPr id="3" name="Θέση περιεχομένου 2">
            <a:extLst>
              <a:ext uri="{FF2B5EF4-FFF2-40B4-BE49-F238E27FC236}">
                <a16:creationId xmlns:a16="http://schemas.microsoft.com/office/drawing/2014/main" id="{5F1565B6-8A1A-4C8C-5291-707CB3D537ED}"/>
              </a:ext>
            </a:extLst>
          </p:cNvPr>
          <p:cNvSpPr>
            <a:spLocks noGrp="1"/>
          </p:cNvSpPr>
          <p:nvPr>
            <p:ph idx="1"/>
          </p:nvPr>
        </p:nvSpPr>
        <p:spPr>
          <a:xfrm>
            <a:off x="1451579" y="2015732"/>
            <a:ext cx="9603275" cy="3927868"/>
          </a:xfrm>
        </p:spPr>
        <p:txBody>
          <a:bodyPr>
            <a:normAutofit lnSpcReduction="10000"/>
          </a:bodyPr>
          <a:lstStyle/>
          <a:p>
            <a:pPr marL="0" indent="0">
              <a:buNone/>
            </a:pPr>
            <a:r>
              <a:rPr lang="el-GR" dirty="0"/>
              <a:t>Οι άμεσες ελληνικές αποικίες στην Ισπανία ήταν λίγες, όμως η ελληνική γλώσσα επηρέασε έντονα τα ισπανικά έμμεσα μέσω των λατινικών (και αργότερα μέσω της επιστήμης και της Εκκλησίας). Έτσι, πολλά ισπανικά λήμματα έχουν ελληνική ρίζα.</a:t>
            </a:r>
          </a:p>
          <a:p>
            <a:pPr marL="0" indent="0">
              <a:buNone/>
            </a:pPr>
            <a:r>
              <a:rPr lang="el-GR" dirty="0"/>
              <a:t>Για παράδειγμα:</a:t>
            </a:r>
          </a:p>
          <a:p>
            <a:pPr marL="0" indent="0">
              <a:lnSpc>
                <a:spcPct val="100000"/>
              </a:lnSpc>
              <a:buNone/>
            </a:pPr>
            <a:r>
              <a:rPr lang="el-GR" dirty="0" err="1"/>
              <a:t>Νεῦρον-neurología</a:t>
            </a:r>
            <a:r>
              <a:rPr lang="el-GR" dirty="0"/>
              <a:t>(Νευρολογία)</a:t>
            </a:r>
          </a:p>
          <a:p>
            <a:pPr marL="0" indent="0">
              <a:lnSpc>
                <a:spcPct val="100000"/>
              </a:lnSpc>
              <a:buNone/>
            </a:pPr>
            <a:r>
              <a:rPr lang="el-GR" dirty="0"/>
              <a:t>Ιδέα-</a:t>
            </a:r>
            <a:r>
              <a:rPr lang="el-GR" dirty="0" err="1"/>
              <a:t>idea</a:t>
            </a:r>
            <a:endParaRPr lang="el-GR" dirty="0"/>
          </a:p>
          <a:p>
            <a:pPr marL="0" indent="0">
              <a:buNone/>
            </a:pPr>
            <a:r>
              <a:rPr lang="el-GR" dirty="0"/>
              <a:t>Δημοκρατία-</a:t>
            </a:r>
            <a:r>
              <a:rPr lang="el-GR" dirty="0" err="1"/>
              <a:t>democracia</a:t>
            </a:r>
            <a:endParaRPr lang="el-GR" dirty="0"/>
          </a:p>
          <a:p>
            <a:pPr marL="0" indent="0">
              <a:buNone/>
            </a:pPr>
            <a:r>
              <a:rPr lang="el-GR" dirty="0" err="1"/>
              <a:t>Θέατρον-teatro</a:t>
            </a:r>
            <a:endParaRPr lang="el-GR" dirty="0"/>
          </a:p>
          <a:p>
            <a:pPr marL="0" indent="0">
              <a:buNone/>
            </a:pPr>
            <a:r>
              <a:rPr lang="el-GR" dirty="0"/>
              <a:t>Σύστημα-</a:t>
            </a:r>
            <a:r>
              <a:rPr lang="el-GR" dirty="0" err="1"/>
              <a:t>sistema</a:t>
            </a:r>
            <a:endParaRPr lang="el-GR" dirty="0"/>
          </a:p>
        </p:txBody>
      </p:sp>
      <p:pic>
        <p:nvPicPr>
          <p:cNvPr id="6" name="Εικόνα 5">
            <a:extLst>
              <a:ext uri="{FF2B5EF4-FFF2-40B4-BE49-F238E27FC236}">
                <a16:creationId xmlns:a16="http://schemas.microsoft.com/office/drawing/2014/main" id="{A5B6501F-46F5-F416-7CC5-E177A73BBABF}"/>
              </a:ext>
            </a:extLst>
          </p:cNvPr>
          <p:cNvPicPr>
            <a:picLocks noChangeAspect="1"/>
          </p:cNvPicPr>
          <p:nvPr/>
        </p:nvPicPr>
        <p:blipFill>
          <a:blip r:embed="rId2"/>
          <a:stretch>
            <a:fillRect/>
          </a:stretch>
        </p:blipFill>
        <p:spPr>
          <a:xfrm>
            <a:off x="5038726" y="3181350"/>
            <a:ext cx="5619750" cy="27622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548723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15C71E3-9923-C1AD-8816-327DBB320D6E}"/>
              </a:ext>
            </a:extLst>
          </p:cNvPr>
          <p:cNvPicPr>
            <a:picLocks noChangeAspect="1"/>
          </p:cNvPicPr>
          <p:nvPr/>
        </p:nvPicPr>
        <p:blipFill>
          <a:blip r:embed="rId2"/>
          <a:srcRect r="19112" b="-1"/>
          <a:stretch>
            <a:fillRect/>
          </a:stretch>
        </p:blipFill>
        <p:spPr>
          <a:xfrm>
            <a:off x="-1" y="648436"/>
            <a:ext cx="8296257" cy="5405043"/>
          </a:xfrm>
          <a:prstGeom prst="rect">
            <a:avLst/>
          </a:prstGeom>
        </p:spPr>
      </p:pic>
      <p:sp>
        <p:nvSpPr>
          <p:cNvPr id="24" name="Rectangle 23">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FF1FF1A-AAC8-10E4-2BCB-63687296A898}"/>
              </a:ext>
            </a:extLst>
          </p:cNvPr>
          <p:cNvSpPr>
            <a:spLocks noGrp="1"/>
          </p:cNvSpPr>
          <p:nvPr>
            <p:ph type="title"/>
          </p:nvPr>
        </p:nvSpPr>
        <p:spPr>
          <a:xfrm>
            <a:off x="1304017" y="804520"/>
            <a:ext cx="6815731" cy="1049235"/>
          </a:xfrm>
        </p:spPr>
        <p:txBody>
          <a:bodyPr>
            <a:normAutofit/>
          </a:bodyPr>
          <a:lstStyle/>
          <a:p>
            <a:r>
              <a:rPr lang="el-GR" sz="2700" cap="none">
                <a:solidFill>
                  <a:srgbClr val="FFFFFE"/>
                </a:solidFill>
              </a:rPr>
              <a:t>Χρονολόγιο Ελληνικών Αποικιών Στην Ισπανία</a:t>
            </a:r>
            <a:br>
              <a:rPr lang="el-GR" sz="2700">
                <a:solidFill>
                  <a:srgbClr val="FFFFFE"/>
                </a:solidFill>
              </a:rPr>
            </a:br>
            <a:endParaRPr lang="el-GR" sz="2700">
              <a:solidFill>
                <a:srgbClr val="FFFFFE"/>
              </a:solidFill>
            </a:endParaRPr>
          </a:p>
        </p:txBody>
      </p:sp>
      <p:cxnSp>
        <p:nvCxnSpPr>
          <p:cNvPr id="26" name="Straight Connector 25">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FCD4A6"/>
            </a:solidFill>
          </a:ln>
        </p:spPr>
        <p:style>
          <a:lnRef idx="3">
            <a:schemeClr val="accent1"/>
          </a:lnRef>
          <a:fillRef idx="0">
            <a:schemeClr val="accent1"/>
          </a:fillRef>
          <a:effectRef idx="2">
            <a:schemeClr val="accent1"/>
          </a:effectRef>
          <a:fontRef idx="minor">
            <a:schemeClr val="tx1"/>
          </a:fontRef>
        </p:style>
      </p:cxnSp>
      <p:sp>
        <p:nvSpPr>
          <p:cNvPr id="3" name="Θέση περιεχομένου 2">
            <a:extLst>
              <a:ext uri="{FF2B5EF4-FFF2-40B4-BE49-F238E27FC236}">
                <a16:creationId xmlns:a16="http://schemas.microsoft.com/office/drawing/2014/main" id="{555D559B-A8BA-4626-8D03-29A66773B5D0}"/>
              </a:ext>
            </a:extLst>
          </p:cNvPr>
          <p:cNvSpPr>
            <a:spLocks noGrp="1"/>
          </p:cNvSpPr>
          <p:nvPr>
            <p:ph idx="1"/>
          </p:nvPr>
        </p:nvSpPr>
        <p:spPr>
          <a:xfrm>
            <a:off x="1304017" y="1788161"/>
            <a:ext cx="7521034" cy="4367489"/>
          </a:xfrm>
        </p:spPr>
        <p:txBody>
          <a:bodyPr>
            <a:noAutofit/>
          </a:bodyPr>
          <a:lstStyle/>
          <a:p>
            <a:pPr>
              <a:lnSpc>
                <a:spcPct val="110000"/>
              </a:lnSpc>
              <a:buClr>
                <a:srgbClr val="FCD4A6"/>
              </a:buClr>
            </a:pPr>
            <a:r>
              <a:rPr lang="el-GR" sz="1000" b="1" dirty="0">
                <a:solidFill>
                  <a:srgbClr val="FFFFFE"/>
                </a:solidFill>
              </a:rPr>
              <a:t>8ος αι. π.Χ.</a:t>
            </a:r>
            <a:br>
              <a:rPr lang="el-GR" sz="1000" dirty="0">
                <a:solidFill>
                  <a:srgbClr val="FFFFFE"/>
                </a:solidFill>
              </a:rPr>
            </a:br>
            <a:r>
              <a:rPr lang="el-GR" sz="1000" dirty="0">
                <a:solidFill>
                  <a:srgbClr val="FFFFFE"/>
                </a:solidFill>
              </a:rPr>
              <a:t>▪ Πιθανή πρώιμη ίδρυση της </a:t>
            </a:r>
            <a:r>
              <a:rPr lang="el-GR" sz="1000" b="1" dirty="0">
                <a:solidFill>
                  <a:srgbClr val="FFFFFE"/>
                </a:solidFill>
              </a:rPr>
              <a:t>Ρόδης (</a:t>
            </a:r>
            <a:r>
              <a:rPr lang="el-GR" sz="1000" b="1" dirty="0" err="1">
                <a:solidFill>
                  <a:srgbClr val="FFFFFE"/>
                </a:solidFill>
              </a:rPr>
              <a:t>Rhode</a:t>
            </a:r>
            <a:r>
              <a:rPr lang="el-GR" sz="1000" b="1" dirty="0">
                <a:solidFill>
                  <a:srgbClr val="FFFFFE"/>
                </a:solidFill>
              </a:rPr>
              <a:t>)</a:t>
            </a:r>
            <a:r>
              <a:rPr lang="el-GR" sz="1000" dirty="0">
                <a:solidFill>
                  <a:srgbClr val="FFFFFE"/>
                </a:solidFill>
              </a:rPr>
              <a:t> από Ροδίους ή μέσω Μασσαλίας.</a:t>
            </a:r>
          </a:p>
          <a:p>
            <a:pPr>
              <a:lnSpc>
                <a:spcPct val="110000"/>
              </a:lnSpc>
              <a:buClr>
                <a:srgbClr val="FCD4A6"/>
              </a:buClr>
            </a:pPr>
            <a:r>
              <a:rPr lang="el-GR" sz="1000" b="1" dirty="0">
                <a:solidFill>
                  <a:srgbClr val="FFFFFE"/>
                </a:solidFill>
              </a:rPr>
              <a:t>τέλη 7ου – αρχές 6ου αι. π.Χ.</a:t>
            </a:r>
            <a:br>
              <a:rPr lang="el-GR" sz="1000" dirty="0">
                <a:solidFill>
                  <a:srgbClr val="FFFFFE"/>
                </a:solidFill>
              </a:rPr>
            </a:br>
            <a:r>
              <a:rPr lang="el-GR" sz="1000" dirty="0">
                <a:solidFill>
                  <a:srgbClr val="FFFFFE"/>
                </a:solidFill>
              </a:rPr>
              <a:t>▪ Οι </a:t>
            </a:r>
            <a:r>
              <a:rPr lang="el-GR" sz="1000" b="1" dirty="0" err="1">
                <a:solidFill>
                  <a:srgbClr val="FFFFFE"/>
                </a:solidFill>
              </a:rPr>
              <a:t>Φωκαείς</a:t>
            </a:r>
            <a:r>
              <a:rPr lang="el-GR" sz="1000" dirty="0">
                <a:solidFill>
                  <a:srgbClr val="FFFFFE"/>
                </a:solidFill>
              </a:rPr>
              <a:t> επεκτείνουν το εμπορικό τους δίκτυο στη δυτική Μεσόγειο.</a:t>
            </a:r>
            <a:br>
              <a:rPr lang="el-GR" sz="1000" dirty="0">
                <a:solidFill>
                  <a:srgbClr val="FFFFFE"/>
                </a:solidFill>
              </a:rPr>
            </a:br>
            <a:r>
              <a:rPr lang="el-GR" sz="1000" dirty="0">
                <a:solidFill>
                  <a:srgbClr val="FFFFFE"/>
                </a:solidFill>
              </a:rPr>
              <a:t>▪ Επαφές με Ίβηρες και </a:t>
            </a:r>
            <a:r>
              <a:rPr lang="el-GR" sz="1000" dirty="0" err="1">
                <a:solidFill>
                  <a:srgbClr val="FFFFFE"/>
                </a:solidFill>
              </a:rPr>
              <a:t>Ταρησσίους</a:t>
            </a:r>
            <a:r>
              <a:rPr lang="el-GR" sz="1000" dirty="0">
                <a:solidFill>
                  <a:srgbClr val="FFFFFE"/>
                </a:solidFill>
              </a:rPr>
              <a:t> (νότια Ισπανία).</a:t>
            </a:r>
          </a:p>
          <a:p>
            <a:pPr>
              <a:lnSpc>
                <a:spcPct val="110000"/>
              </a:lnSpc>
              <a:buClr>
                <a:srgbClr val="FCD4A6"/>
              </a:buClr>
            </a:pPr>
            <a:r>
              <a:rPr lang="el-GR" sz="1000" b="1" dirty="0">
                <a:solidFill>
                  <a:srgbClr val="FFFFFE"/>
                </a:solidFill>
              </a:rPr>
              <a:t>περ. 600 π.Χ.</a:t>
            </a:r>
            <a:br>
              <a:rPr lang="el-GR" sz="1000" dirty="0">
                <a:solidFill>
                  <a:srgbClr val="FFFFFE"/>
                </a:solidFill>
              </a:rPr>
            </a:br>
            <a:r>
              <a:rPr lang="el-GR" sz="1000" dirty="0">
                <a:solidFill>
                  <a:srgbClr val="FFFFFE"/>
                </a:solidFill>
              </a:rPr>
              <a:t>▪ Ίδρυση του </a:t>
            </a:r>
            <a:r>
              <a:rPr lang="el-GR" sz="1000" b="1" dirty="0">
                <a:solidFill>
                  <a:srgbClr val="FFFFFE"/>
                </a:solidFill>
              </a:rPr>
              <a:t>Εμπορίου (</a:t>
            </a:r>
            <a:r>
              <a:rPr lang="el-GR" sz="1000" b="1" dirty="0" err="1">
                <a:solidFill>
                  <a:srgbClr val="FFFFFE"/>
                </a:solidFill>
              </a:rPr>
              <a:t>Emporion</a:t>
            </a:r>
            <a:r>
              <a:rPr lang="el-GR" sz="1000" b="1" dirty="0">
                <a:solidFill>
                  <a:srgbClr val="FFFFFE"/>
                </a:solidFill>
              </a:rPr>
              <a:t>)</a:t>
            </a:r>
            <a:r>
              <a:rPr lang="el-GR" sz="1000" dirty="0">
                <a:solidFill>
                  <a:srgbClr val="FFFFFE"/>
                </a:solidFill>
              </a:rPr>
              <a:t> στη βορειοανατολική Ισπανία από </a:t>
            </a:r>
            <a:r>
              <a:rPr lang="el-GR" sz="1000" dirty="0" err="1">
                <a:solidFill>
                  <a:srgbClr val="FFFFFE"/>
                </a:solidFill>
              </a:rPr>
              <a:t>Φωκαείς</a:t>
            </a:r>
            <a:r>
              <a:rPr lang="el-GR" sz="1000" dirty="0">
                <a:solidFill>
                  <a:srgbClr val="FFFFFE"/>
                </a:solidFill>
              </a:rPr>
              <a:t> μέσω Μασσαλίας.</a:t>
            </a:r>
            <a:br>
              <a:rPr lang="el-GR" sz="1000" dirty="0">
                <a:solidFill>
                  <a:srgbClr val="FFFFFE"/>
                </a:solidFill>
              </a:rPr>
            </a:br>
            <a:r>
              <a:rPr lang="el-GR" sz="1000" dirty="0">
                <a:solidFill>
                  <a:srgbClr val="FFFFFE"/>
                </a:solidFill>
              </a:rPr>
              <a:t>▪ Δημιουργία αρχικά της </a:t>
            </a:r>
            <a:r>
              <a:rPr lang="el-GR" sz="1000" dirty="0" err="1">
                <a:solidFill>
                  <a:srgbClr val="FFFFFE"/>
                </a:solidFill>
              </a:rPr>
              <a:t>Παλαιόπολης</a:t>
            </a:r>
            <a:r>
              <a:rPr lang="el-GR" sz="1000" dirty="0">
                <a:solidFill>
                  <a:srgbClr val="FFFFFE"/>
                </a:solidFill>
              </a:rPr>
              <a:t> (νησίδα) και έπειτα της Νεάπολης στην ξηρά.</a:t>
            </a:r>
          </a:p>
          <a:p>
            <a:pPr>
              <a:lnSpc>
                <a:spcPct val="110000"/>
              </a:lnSpc>
              <a:buClr>
                <a:srgbClr val="FCD4A6"/>
              </a:buClr>
            </a:pPr>
            <a:r>
              <a:rPr lang="el-GR" sz="1000" b="1" dirty="0">
                <a:solidFill>
                  <a:srgbClr val="FFFFFE"/>
                </a:solidFill>
              </a:rPr>
              <a:t>6ος αι. π.Χ.</a:t>
            </a:r>
            <a:br>
              <a:rPr lang="el-GR" sz="1000" dirty="0">
                <a:solidFill>
                  <a:srgbClr val="FFFFFE"/>
                </a:solidFill>
              </a:rPr>
            </a:br>
            <a:r>
              <a:rPr lang="el-GR" sz="1000" dirty="0">
                <a:solidFill>
                  <a:srgbClr val="FFFFFE"/>
                </a:solidFill>
              </a:rPr>
              <a:t>▪ Ίδρυση της </a:t>
            </a:r>
            <a:r>
              <a:rPr lang="el-GR" sz="1000" b="1" dirty="0" err="1">
                <a:solidFill>
                  <a:srgbClr val="FFFFFE"/>
                </a:solidFill>
              </a:rPr>
              <a:t>Ημεροσκοπείου</a:t>
            </a:r>
            <a:r>
              <a:rPr lang="el-GR" sz="1000" b="1" dirty="0">
                <a:solidFill>
                  <a:srgbClr val="FFFFFE"/>
                </a:solidFill>
              </a:rPr>
              <a:t> (</a:t>
            </a:r>
            <a:r>
              <a:rPr lang="el-GR" sz="1000" b="1" dirty="0" err="1">
                <a:solidFill>
                  <a:srgbClr val="FFFFFE"/>
                </a:solidFill>
              </a:rPr>
              <a:t>Hemeroskopeion</a:t>
            </a:r>
            <a:r>
              <a:rPr lang="el-GR" sz="1000" b="1" dirty="0">
                <a:solidFill>
                  <a:srgbClr val="FFFFFE"/>
                </a:solidFill>
              </a:rPr>
              <a:t>)</a:t>
            </a:r>
            <a:r>
              <a:rPr lang="el-GR" sz="1000" dirty="0">
                <a:solidFill>
                  <a:srgbClr val="FFFFFE"/>
                </a:solidFill>
              </a:rPr>
              <a:t> (πιθανόν σημερινή </a:t>
            </a:r>
            <a:r>
              <a:rPr lang="el-GR" sz="1000" dirty="0" err="1">
                <a:solidFill>
                  <a:srgbClr val="FFFFFE"/>
                </a:solidFill>
              </a:rPr>
              <a:t>Denia</a:t>
            </a:r>
            <a:r>
              <a:rPr lang="el-GR" sz="1000" dirty="0">
                <a:solidFill>
                  <a:srgbClr val="FFFFFE"/>
                </a:solidFill>
              </a:rPr>
              <a:t>).</a:t>
            </a:r>
            <a:br>
              <a:rPr lang="el-GR" sz="1000" dirty="0">
                <a:solidFill>
                  <a:srgbClr val="FFFFFE"/>
                </a:solidFill>
              </a:rPr>
            </a:br>
            <a:r>
              <a:rPr lang="el-GR" sz="1000" dirty="0">
                <a:solidFill>
                  <a:srgbClr val="FFFFFE"/>
                </a:solidFill>
              </a:rPr>
              <a:t>▪ Ίδρυση της </a:t>
            </a:r>
            <a:r>
              <a:rPr lang="el-GR" sz="1000" b="1" dirty="0" err="1">
                <a:solidFill>
                  <a:srgbClr val="FFFFFE"/>
                </a:solidFill>
              </a:rPr>
              <a:t>Μαινάκης</a:t>
            </a:r>
            <a:r>
              <a:rPr lang="el-GR" sz="1000" b="1" dirty="0">
                <a:solidFill>
                  <a:srgbClr val="FFFFFE"/>
                </a:solidFill>
              </a:rPr>
              <a:t> (</a:t>
            </a:r>
            <a:r>
              <a:rPr lang="el-GR" sz="1000" b="1" dirty="0" err="1">
                <a:solidFill>
                  <a:srgbClr val="FFFFFE"/>
                </a:solidFill>
              </a:rPr>
              <a:t>Mainake</a:t>
            </a:r>
            <a:r>
              <a:rPr lang="el-GR" sz="1000" b="1" dirty="0">
                <a:solidFill>
                  <a:srgbClr val="FFFFFE"/>
                </a:solidFill>
              </a:rPr>
              <a:t>)</a:t>
            </a:r>
            <a:r>
              <a:rPr lang="el-GR" sz="1000" dirty="0">
                <a:solidFill>
                  <a:srgbClr val="FFFFFE"/>
                </a:solidFill>
              </a:rPr>
              <a:t> κοντά στη </a:t>
            </a:r>
            <a:r>
              <a:rPr lang="el-GR" sz="1000" dirty="0" err="1">
                <a:solidFill>
                  <a:srgbClr val="FFFFFE"/>
                </a:solidFill>
              </a:rPr>
              <a:t>Μάλαγα</a:t>
            </a:r>
            <a:r>
              <a:rPr lang="el-GR" sz="1000" dirty="0">
                <a:solidFill>
                  <a:srgbClr val="FFFFFE"/>
                </a:solidFill>
              </a:rPr>
              <a:t>.</a:t>
            </a:r>
            <a:br>
              <a:rPr lang="el-GR" sz="1000" dirty="0">
                <a:solidFill>
                  <a:srgbClr val="FFFFFE"/>
                </a:solidFill>
              </a:rPr>
            </a:br>
            <a:r>
              <a:rPr lang="el-GR" sz="1000" dirty="0">
                <a:solidFill>
                  <a:srgbClr val="FFFFFE"/>
                </a:solidFill>
              </a:rPr>
              <a:t>▪ Ανάπτυξη εμπορίου μετάλλων (άργυρος, χαλκός).</a:t>
            </a:r>
            <a:br>
              <a:rPr lang="el-GR" sz="1000" dirty="0">
                <a:solidFill>
                  <a:srgbClr val="FFFFFE"/>
                </a:solidFill>
              </a:rPr>
            </a:br>
            <a:r>
              <a:rPr lang="el-GR" sz="1000" dirty="0">
                <a:solidFill>
                  <a:srgbClr val="FFFFFE"/>
                </a:solidFill>
              </a:rPr>
              <a:t>▪ Ανταγωνισμός με Φοίνικες και Καρχηδόνιους.</a:t>
            </a:r>
          </a:p>
          <a:p>
            <a:pPr>
              <a:lnSpc>
                <a:spcPct val="110000"/>
              </a:lnSpc>
              <a:buClr>
                <a:srgbClr val="FCD4A6"/>
              </a:buClr>
            </a:pPr>
            <a:r>
              <a:rPr lang="el-GR" sz="1000" b="1" dirty="0">
                <a:solidFill>
                  <a:srgbClr val="FFFFFE"/>
                </a:solidFill>
              </a:rPr>
              <a:t>5ος–4ος αι. π.Χ.</a:t>
            </a:r>
            <a:br>
              <a:rPr lang="el-GR" sz="1000" dirty="0">
                <a:solidFill>
                  <a:srgbClr val="FFFFFE"/>
                </a:solidFill>
              </a:rPr>
            </a:br>
            <a:r>
              <a:rPr lang="el-GR" sz="1000" dirty="0">
                <a:solidFill>
                  <a:srgbClr val="FFFFFE"/>
                </a:solidFill>
              </a:rPr>
              <a:t>▪ Ακμή του Εμπορίου ως σημαντικού εμπορικού και πολιτιστικού κέντρου.</a:t>
            </a:r>
            <a:br>
              <a:rPr lang="el-GR" sz="1000" dirty="0">
                <a:solidFill>
                  <a:srgbClr val="FFFFFE"/>
                </a:solidFill>
              </a:rPr>
            </a:br>
            <a:r>
              <a:rPr lang="el-GR" sz="1000" dirty="0">
                <a:solidFill>
                  <a:srgbClr val="FFFFFE"/>
                </a:solidFill>
              </a:rPr>
              <a:t>▪ Νομισματοκοπία σε ελληνικές αποικίες της περιοχής.</a:t>
            </a:r>
          </a:p>
          <a:p>
            <a:pPr>
              <a:lnSpc>
                <a:spcPct val="110000"/>
              </a:lnSpc>
              <a:buClr>
                <a:srgbClr val="FCD4A6"/>
              </a:buClr>
            </a:pPr>
            <a:r>
              <a:rPr lang="el-GR" sz="1000" b="1" dirty="0">
                <a:solidFill>
                  <a:srgbClr val="FFFFFE"/>
                </a:solidFill>
              </a:rPr>
              <a:t>218 π.Χ.</a:t>
            </a:r>
            <a:br>
              <a:rPr lang="el-GR" sz="1000" dirty="0">
                <a:solidFill>
                  <a:srgbClr val="FFFFFE"/>
                </a:solidFill>
              </a:rPr>
            </a:br>
            <a:r>
              <a:rPr lang="el-GR" sz="1000" dirty="0">
                <a:solidFill>
                  <a:srgbClr val="FFFFFE"/>
                </a:solidFill>
              </a:rPr>
              <a:t>▪ Απόβαση Ρωμαίων στο </a:t>
            </a:r>
            <a:r>
              <a:rPr lang="el-GR" sz="1000" b="1" dirty="0" err="1">
                <a:solidFill>
                  <a:srgbClr val="FFFFFE"/>
                </a:solidFill>
              </a:rPr>
              <a:t>Εμπόριον</a:t>
            </a:r>
            <a:r>
              <a:rPr lang="el-GR" sz="1000" dirty="0">
                <a:solidFill>
                  <a:srgbClr val="FFFFFE"/>
                </a:solidFill>
              </a:rPr>
              <a:t> κατά τον Β΄ Καρχηδονιακό Πόλεμο.</a:t>
            </a:r>
            <a:br>
              <a:rPr lang="el-GR" sz="1000" dirty="0">
                <a:solidFill>
                  <a:srgbClr val="FFFFFE"/>
                </a:solidFill>
              </a:rPr>
            </a:br>
            <a:r>
              <a:rPr lang="el-GR" sz="1000" dirty="0">
                <a:solidFill>
                  <a:srgbClr val="FFFFFE"/>
                </a:solidFill>
              </a:rPr>
              <a:t>▪ Αρχή ρωμαϊκής κυριαρχίας στην Ιβηρική.</a:t>
            </a:r>
          </a:p>
          <a:p>
            <a:pPr>
              <a:lnSpc>
                <a:spcPct val="110000"/>
              </a:lnSpc>
              <a:buClr>
                <a:srgbClr val="FCD4A6"/>
              </a:buClr>
            </a:pPr>
            <a:r>
              <a:rPr lang="el-GR" sz="1000" b="1" dirty="0">
                <a:solidFill>
                  <a:srgbClr val="FFFFFE"/>
                </a:solidFill>
              </a:rPr>
              <a:t>2ος αι. π.Χ.</a:t>
            </a:r>
            <a:br>
              <a:rPr lang="el-GR" sz="1000" dirty="0">
                <a:solidFill>
                  <a:srgbClr val="FFFFFE"/>
                </a:solidFill>
              </a:rPr>
            </a:br>
            <a:r>
              <a:rPr lang="el-GR" sz="1000" dirty="0">
                <a:solidFill>
                  <a:srgbClr val="FFFFFE"/>
                </a:solidFill>
              </a:rPr>
              <a:t>▪ Οι ελληνικές αποικίες ενσωματώνονται πλήρως στη Ρωμαϊκή διοίκηση.</a:t>
            </a:r>
          </a:p>
          <a:p>
            <a:pPr marL="0" indent="0">
              <a:lnSpc>
                <a:spcPct val="110000"/>
              </a:lnSpc>
              <a:buClr>
                <a:srgbClr val="FCD4A6"/>
              </a:buClr>
              <a:buNone/>
            </a:pPr>
            <a:endParaRPr lang="el-GR" sz="1000" dirty="0">
              <a:solidFill>
                <a:srgbClr val="FFFFFE"/>
              </a:solidFill>
            </a:endParaRPr>
          </a:p>
          <a:p>
            <a:pPr marL="0" indent="0">
              <a:lnSpc>
                <a:spcPct val="110000"/>
              </a:lnSpc>
              <a:buClr>
                <a:srgbClr val="FCD4A6"/>
              </a:buClr>
              <a:buNone/>
            </a:pPr>
            <a:endParaRPr lang="el-GR" sz="1000" dirty="0">
              <a:solidFill>
                <a:srgbClr val="FFFFFE"/>
              </a:solidFill>
            </a:endParaRPr>
          </a:p>
        </p:txBody>
      </p:sp>
    </p:spTree>
    <p:extLst>
      <p:ext uri="{BB962C8B-B14F-4D97-AF65-F5344CB8AC3E}">
        <p14:creationId xmlns:p14="http://schemas.microsoft.com/office/powerpoint/2010/main" val="3658717656"/>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1" name="Straight Connector 3080">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Τίτλος 1">
            <a:extLst>
              <a:ext uri="{FF2B5EF4-FFF2-40B4-BE49-F238E27FC236}">
                <a16:creationId xmlns:a16="http://schemas.microsoft.com/office/drawing/2014/main" id="{F4053FEC-A420-27DD-8007-016CE35CBC5A}"/>
              </a:ext>
            </a:extLst>
          </p:cNvPr>
          <p:cNvSpPr>
            <a:spLocks noGrp="1"/>
          </p:cNvSpPr>
          <p:nvPr>
            <p:ph type="title"/>
          </p:nvPr>
        </p:nvSpPr>
        <p:spPr>
          <a:xfrm>
            <a:off x="1451580" y="804520"/>
            <a:ext cx="5550355" cy="1049235"/>
          </a:xfrm>
        </p:spPr>
        <p:txBody>
          <a:bodyPr>
            <a:normAutofit/>
          </a:bodyPr>
          <a:lstStyle/>
          <a:p>
            <a:r>
              <a:rPr lang="el-GR" cap="none" dirty="0"/>
              <a:t>Συμπέρασμα</a:t>
            </a:r>
            <a:br>
              <a:rPr lang="el-GR" b="1" dirty="0"/>
            </a:br>
            <a:endParaRPr lang="el-GR" dirty="0"/>
          </a:p>
        </p:txBody>
      </p:sp>
      <p:sp>
        <p:nvSpPr>
          <p:cNvPr id="3083" name="Rectangle 3082">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Θέση περιεχομένου 2">
            <a:extLst>
              <a:ext uri="{FF2B5EF4-FFF2-40B4-BE49-F238E27FC236}">
                <a16:creationId xmlns:a16="http://schemas.microsoft.com/office/drawing/2014/main" id="{CA571501-45ED-DC25-8AAC-267A90B72214}"/>
              </a:ext>
            </a:extLst>
          </p:cNvPr>
          <p:cNvSpPr>
            <a:spLocks noGrp="1"/>
          </p:cNvSpPr>
          <p:nvPr>
            <p:ph idx="1"/>
          </p:nvPr>
        </p:nvSpPr>
        <p:spPr>
          <a:xfrm>
            <a:off x="1451580" y="2015732"/>
            <a:ext cx="5550355" cy="3450613"/>
          </a:xfrm>
        </p:spPr>
        <p:txBody>
          <a:bodyPr>
            <a:normAutofit/>
          </a:bodyPr>
          <a:lstStyle/>
          <a:p>
            <a:pPr marL="0" indent="0">
              <a:buNone/>
            </a:pPr>
            <a:r>
              <a:rPr lang="el-GR" dirty="0"/>
              <a:t>Η Ελλάδα και η Ισπανία μοιράζονται κοινές πολιτισμικές ρίζες και μεσογειακό χαρακτήρα. Η μουσική, ο χορός, η παράδοση και η ιστορία τους αποκαλύπτουν λαούς με έντονη ταυτότητα και βαθιά πολιτισμική συνείδηση.</a:t>
            </a:r>
          </a:p>
          <a:p>
            <a:endParaRPr lang="el-GR" dirty="0"/>
          </a:p>
        </p:txBody>
      </p:sp>
      <p:grpSp>
        <p:nvGrpSpPr>
          <p:cNvPr id="3085" name="Group 3084">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3086" name="Rectangle 3085">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74" name="Picture 2" descr="Βόρεια Ισπανία | Εκδρομές">
            <a:extLst>
              <a:ext uri="{FF2B5EF4-FFF2-40B4-BE49-F238E27FC236}">
                <a16:creationId xmlns:a16="http://schemas.microsoft.com/office/drawing/2014/main" id="{C95187E6-8966-0634-3873-4A86FC0CB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984" r="44127" b="-3"/>
          <a:stretch>
            <a:fillRect/>
          </a:stretch>
        </p:blipFill>
        <p:spPr bwMode="auto">
          <a:xfrm>
            <a:off x="8116373" y="1116345"/>
            <a:ext cx="2799103" cy="3866172"/>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3088">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91" name="Straight Connector 3090">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3364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Συλλογη">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{2EDD7C61-CCE1-4403-94CF-1A2DBE72E629}TFc986dd65-aaf0-4d5c-bef9-9c391ee05f7b0f2fa90b-d22af485465b</Template>
  <TotalTime>103</TotalTime>
  <Words>733</Words>
  <Application>Microsoft Office PowerPoint</Application>
  <PresentationFormat>Ευρεία οθόνη</PresentationFormat>
  <Paragraphs>38</Paragraphs>
  <Slides>10</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10</vt:i4>
      </vt:variant>
    </vt:vector>
  </HeadingPairs>
  <TitlesOfParts>
    <vt:vector size="13" baseType="lpstr">
      <vt:lpstr>Arial</vt:lpstr>
      <vt:lpstr>Gill Sans MT</vt:lpstr>
      <vt:lpstr>Συλλογη</vt:lpstr>
      <vt:lpstr>ΟΙ ΟΙΜΟΙΌΤΗΤΕΣ ΕΛΛΆΔΑΣ-ΙΣΠΑΝΊΑΣ</vt:lpstr>
      <vt:lpstr>Εισαγωγή</vt:lpstr>
      <vt:lpstr>Μουσική</vt:lpstr>
      <vt:lpstr>Χορός</vt:lpstr>
      <vt:lpstr>Παράδοση Και Θρησκευτικές Εκδηλώσεις</vt:lpstr>
      <vt:lpstr>Διατροφή Και Γαστρονομία</vt:lpstr>
      <vt:lpstr>Κοινά Γλωσσικά Στοιχεία</vt:lpstr>
      <vt:lpstr>Χρονολόγιο Ελληνικών Αποικιών Στην Ισπανία </vt:lpstr>
      <vt:lpstr>Συμπέρασμα </vt:lpstr>
      <vt:lpstr>πηγέσ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pantelis giannakoydakis</dc:creator>
  <cp:lastModifiedBy>pantelis giannakoydakis</cp:lastModifiedBy>
  <cp:revision>3</cp:revision>
  <dcterms:created xsi:type="dcterms:W3CDTF">2026-02-15T20:05:40Z</dcterms:created>
  <dcterms:modified xsi:type="dcterms:W3CDTF">2026-02-18T05:30:43Z</dcterms:modified>
</cp:coreProperties>
</file>